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Override PartName="/customXml/itemProps1.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56" r:id="rId4"/>
  </p:sldMasterIdLst>
  <p:notesMasterIdLst>
    <p:notesMasterId r:id="rId8"/>
  </p:notesMasterIdLst>
  <p:sldIdLst>
    <p:sldId id="310" r:id="rId5"/>
    <p:sldId id="305" r:id="rId6"/>
    <p:sldId id="259" r:id="rId7"/>
    <p:sldId id="260" r:id="rId9"/>
    <p:sldId id="261" r:id="rId10"/>
    <p:sldId id="263" r:id="rId11"/>
    <p:sldId id="265" r:id="rId12"/>
    <p:sldId id="267" r:id="rId13"/>
    <p:sldId id="268" r:id="rId14"/>
    <p:sldId id="269" r:id="rId15"/>
    <p:sldId id="270" r:id="rId16"/>
    <p:sldId id="271" r:id="rId17"/>
    <p:sldId id="274" r:id="rId18"/>
    <p:sldId id="275" r:id="rId19"/>
    <p:sldId id="276" r:id="rId20"/>
    <p:sldId id="277" r:id="rId21"/>
    <p:sldId id="279" r:id="rId22"/>
    <p:sldId id="307" r:id="rId23"/>
    <p:sldId id="306" r:id="rId24"/>
    <p:sldId id="281" r:id="rId25"/>
    <p:sldId id="282" r:id="rId26"/>
    <p:sldId id="283" r:id="rId27"/>
    <p:sldId id="284" r:id="rId28"/>
    <p:sldId id="286" r:id="rId29"/>
    <p:sldId id="287" r:id="rId30"/>
    <p:sldId id="289" r:id="rId31"/>
    <p:sldId id="309" r:id="rId32"/>
    <p:sldId id="308" r:id="rId33"/>
    <p:sldId id="291" r:id="rId34"/>
    <p:sldId id="292" r:id="rId35"/>
    <p:sldId id="293" r:id="rId36"/>
    <p:sldId id="294" r:id="rId37"/>
    <p:sldId id="295" r:id="rId38"/>
    <p:sldId id="298" r:id="rId39"/>
    <p:sldId id="300" r:id="rId40"/>
    <p:sldId id="302" r:id="rId41"/>
  </p:sldIdLst>
  <p:sldSz cx="12167870" cy="684022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142" autoAdjust="0"/>
  </p:normalViewPr>
  <p:slideViewPr>
    <p:cSldViewPr showGuides="1">
      <p:cViewPr>
        <p:scale>
          <a:sx n="100" d="100"/>
          <a:sy n="100" d="100"/>
        </p:scale>
        <p:origin x="-960" y="-3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7" Type="http://schemas.openxmlformats.org/officeDocument/2006/relationships/customXml" Target="../customXml/item33.xml"/><Relationship Id="rId76" Type="http://schemas.openxmlformats.org/officeDocument/2006/relationships/customXml" Target="../customXml/item32.xml"/><Relationship Id="rId75" Type="http://schemas.openxmlformats.org/officeDocument/2006/relationships/customXml" Target="../customXml/item31.xml"/><Relationship Id="rId74" Type="http://schemas.openxmlformats.org/officeDocument/2006/relationships/customXml" Target="../customXml/item30.xml"/><Relationship Id="rId73" Type="http://schemas.openxmlformats.org/officeDocument/2006/relationships/customXml" Target="../customXml/item29.xml"/><Relationship Id="rId72" Type="http://schemas.openxmlformats.org/officeDocument/2006/relationships/customXml" Target="../customXml/item28.xml"/><Relationship Id="rId71" Type="http://schemas.openxmlformats.org/officeDocument/2006/relationships/customXml" Target="../customXml/item27.xml"/><Relationship Id="rId70" Type="http://schemas.openxmlformats.org/officeDocument/2006/relationships/customXml" Target="../customXml/item26.xml"/><Relationship Id="rId7" Type="http://schemas.openxmlformats.org/officeDocument/2006/relationships/slide" Target="slides/slide3.xml"/><Relationship Id="rId69" Type="http://schemas.openxmlformats.org/officeDocument/2006/relationships/customXml" Target="../customXml/item25.xml"/><Relationship Id="rId68" Type="http://schemas.openxmlformats.org/officeDocument/2006/relationships/customXml" Target="../customXml/item24.xml"/><Relationship Id="rId67" Type="http://schemas.openxmlformats.org/officeDocument/2006/relationships/customXml" Target="../customXml/item23.xml"/><Relationship Id="rId66" Type="http://schemas.openxmlformats.org/officeDocument/2006/relationships/customXml" Target="../customXml/item22.xml"/><Relationship Id="rId65" Type="http://schemas.openxmlformats.org/officeDocument/2006/relationships/customXml" Target="../customXml/item21.xml"/><Relationship Id="rId64" Type="http://schemas.openxmlformats.org/officeDocument/2006/relationships/customXml" Target="../customXml/item20.xml"/><Relationship Id="rId63" Type="http://schemas.openxmlformats.org/officeDocument/2006/relationships/customXml" Target="../customXml/item19.xml"/><Relationship Id="rId62" Type="http://schemas.openxmlformats.org/officeDocument/2006/relationships/customXml" Target="../customXml/item18.xml"/><Relationship Id="rId61" Type="http://schemas.openxmlformats.org/officeDocument/2006/relationships/customXml" Target="../customXml/item17.xml"/><Relationship Id="rId60" Type="http://schemas.openxmlformats.org/officeDocument/2006/relationships/customXml" Target="../customXml/item16.xml"/><Relationship Id="rId6" Type="http://schemas.openxmlformats.org/officeDocument/2006/relationships/slide" Target="slides/slide2.xml"/><Relationship Id="rId59" Type="http://schemas.openxmlformats.org/officeDocument/2006/relationships/customXml" Target="../customXml/item15.xml"/><Relationship Id="rId58" Type="http://schemas.openxmlformats.org/officeDocument/2006/relationships/customXml" Target="../customXml/item14.xml"/><Relationship Id="rId57" Type="http://schemas.openxmlformats.org/officeDocument/2006/relationships/customXml" Target="../customXml/item13.xml"/><Relationship Id="rId56" Type="http://schemas.openxmlformats.org/officeDocument/2006/relationships/customXml" Target="../customXml/item12.xml"/><Relationship Id="rId55" Type="http://schemas.openxmlformats.org/officeDocument/2006/relationships/customXml" Target="../customXml/item11.xml"/><Relationship Id="rId54" Type="http://schemas.openxmlformats.org/officeDocument/2006/relationships/customXml" Target="../customXml/item10.xml"/><Relationship Id="rId53" Type="http://schemas.openxmlformats.org/officeDocument/2006/relationships/customXml" Target="../customXml/item9.xml"/><Relationship Id="rId52" Type="http://schemas.openxmlformats.org/officeDocument/2006/relationships/customXml" Target="../customXml/item8.xml"/><Relationship Id="rId51" Type="http://schemas.openxmlformats.org/officeDocument/2006/relationships/customXml" Target="../customXml/item7.xml"/><Relationship Id="rId50" Type="http://schemas.openxmlformats.org/officeDocument/2006/relationships/customXml" Target="../customXml/item6.xml"/><Relationship Id="rId5" Type="http://schemas.openxmlformats.org/officeDocument/2006/relationships/slide" Target="slides/slide1.xml"/><Relationship Id="rId49" Type="http://schemas.openxmlformats.org/officeDocument/2006/relationships/customXml" Target="../customXml/item5.xml"/><Relationship Id="rId48" Type="http://schemas.openxmlformats.org/officeDocument/2006/relationships/customXml" Target="../customXml/item4.xml"/><Relationship Id="rId47" Type="http://schemas.openxmlformats.org/officeDocument/2006/relationships/customXml" Target="../customXml/item3.xml"/><Relationship Id="rId46" Type="http://schemas.openxmlformats.org/officeDocument/2006/relationships/customXml" Target="../customXml/item2.xml"/><Relationship Id="rId45" Type="http://schemas.openxmlformats.org/officeDocument/2006/relationships/customXml" Target="../customXml/item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4" Type="http://schemas.openxmlformats.org/officeDocument/2006/relationships/image" Target="../media/image37.wmf"/><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9" Type="http://schemas.openxmlformats.org/officeDocument/2006/relationships/image" Target="../media/image48.wmf"/><Relationship Id="rId8" Type="http://schemas.openxmlformats.org/officeDocument/2006/relationships/image" Target="../media/image47.wmf"/><Relationship Id="rId7" Type="http://schemas.openxmlformats.org/officeDocument/2006/relationships/image" Target="../media/image46.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 Id="rId3" Type="http://schemas.openxmlformats.org/officeDocument/2006/relationships/image" Target="../media/image42.wmf"/><Relationship Id="rId2" Type="http://schemas.openxmlformats.org/officeDocument/2006/relationships/image" Target="../media/image41.wmf"/><Relationship Id="rId12" Type="http://schemas.openxmlformats.org/officeDocument/2006/relationships/image" Target="../media/image51.wmf"/><Relationship Id="rId11" Type="http://schemas.openxmlformats.org/officeDocument/2006/relationships/image" Target="../media/image50.wmf"/><Relationship Id="rId10" Type="http://schemas.openxmlformats.org/officeDocument/2006/relationships/image" Target="../media/image49.wmf"/><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0.wmf"/><Relationship Id="rId7" Type="http://schemas.openxmlformats.org/officeDocument/2006/relationships/image" Target="../media/image59.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6.vml.rels><?xml version="1.0" encoding="UTF-8" standalone="yes"?>
<Relationships xmlns="http://schemas.openxmlformats.org/package/2006/relationships"><Relationship Id="rId9" Type="http://schemas.openxmlformats.org/officeDocument/2006/relationships/image" Target="../media/image74.wmf"/><Relationship Id="rId8" Type="http://schemas.openxmlformats.org/officeDocument/2006/relationships/image" Target="../media/image73.wmf"/><Relationship Id="rId7" Type="http://schemas.openxmlformats.org/officeDocument/2006/relationships/image" Target="../media/image72.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 Id="rId3" Type="http://schemas.openxmlformats.org/officeDocument/2006/relationships/image" Target="../media/image68.wmf"/><Relationship Id="rId29" Type="http://schemas.openxmlformats.org/officeDocument/2006/relationships/image" Target="../media/image94.wmf"/><Relationship Id="rId28" Type="http://schemas.openxmlformats.org/officeDocument/2006/relationships/image" Target="../media/image93.wmf"/><Relationship Id="rId27" Type="http://schemas.openxmlformats.org/officeDocument/2006/relationships/image" Target="../media/image92.wmf"/><Relationship Id="rId26" Type="http://schemas.openxmlformats.org/officeDocument/2006/relationships/image" Target="../media/image91.wmf"/><Relationship Id="rId25" Type="http://schemas.openxmlformats.org/officeDocument/2006/relationships/image" Target="../media/image90.wmf"/><Relationship Id="rId24" Type="http://schemas.openxmlformats.org/officeDocument/2006/relationships/image" Target="../media/image89.wmf"/><Relationship Id="rId23" Type="http://schemas.openxmlformats.org/officeDocument/2006/relationships/image" Target="../media/image88.wmf"/><Relationship Id="rId22" Type="http://schemas.openxmlformats.org/officeDocument/2006/relationships/image" Target="../media/image87.wmf"/><Relationship Id="rId21" Type="http://schemas.openxmlformats.org/officeDocument/2006/relationships/image" Target="../media/image86.wmf"/><Relationship Id="rId20" Type="http://schemas.openxmlformats.org/officeDocument/2006/relationships/image" Target="../media/image85.wmf"/><Relationship Id="rId2" Type="http://schemas.openxmlformats.org/officeDocument/2006/relationships/image" Target="../media/image67.wmf"/><Relationship Id="rId19" Type="http://schemas.openxmlformats.org/officeDocument/2006/relationships/image" Target="../media/image84.wmf"/><Relationship Id="rId18" Type="http://schemas.openxmlformats.org/officeDocument/2006/relationships/image" Target="../media/image83.wmf"/><Relationship Id="rId17" Type="http://schemas.openxmlformats.org/officeDocument/2006/relationships/image" Target="../media/image82.wmf"/><Relationship Id="rId16" Type="http://schemas.openxmlformats.org/officeDocument/2006/relationships/image" Target="../media/image81.wmf"/><Relationship Id="rId15" Type="http://schemas.openxmlformats.org/officeDocument/2006/relationships/image" Target="../media/image80.wmf"/><Relationship Id="rId14" Type="http://schemas.openxmlformats.org/officeDocument/2006/relationships/image" Target="../media/image79.wmf"/><Relationship Id="rId13" Type="http://schemas.openxmlformats.org/officeDocument/2006/relationships/image" Target="../media/image78.wmf"/><Relationship Id="rId12" Type="http://schemas.openxmlformats.org/officeDocument/2006/relationships/image" Target="../media/image77.wmf"/><Relationship Id="rId11" Type="http://schemas.openxmlformats.org/officeDocument/2006/relationships/image" Target="../media/image76.wmf"/><Relationship Id="rId10" Type="http://schemas.openxmlformats.org/officeDocument/2006/relationships/image" Target="../media/image75.wmf"/><Relationship Id="rId1"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9" Type="http://schemas.openxmlformats.org/officeDocument/2006/relationships/image" Target="../media/image103.wmf"/><Relationship Id="rId8" Type="http://schemas.openxmlformats.org/officeDocument/2006/relationships/image" Target="../media/image102.wmf"/><Relationship Id="rId7" Type="http://schemas.openxmlformats.org/officeDocument/2006/relationships/image" Target="../media/image101.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 Id="rId3" Type="http://schemas.openxmlformats.org/officeDocument/2006/relationships/image" Target="../media/image97.wmf"/><Relationship Id="rId2" Type="http://schemas.openxmlformats.org/officeDocument/2006/relationships/image" Target="../media/image96.wmf"/><Relationship Id="rId18" Type="http://schemas.openxmlformats.org/officeDocument/2006/relationships/image" Target="../media/image112.wmf"/><Relationship Id="rId17" Type="http://schemas.openxmlformats.org/officeDocument/2006/relationships/image" Target="../media/image111.wmf"/><Relationship Id="rId16" Type="http://schemas.openxmlformats.org/officeDocument/2006/relationships/image" Target="../media/image110.wmf"/><Relationship Id="rId15" Type="http://schemas.openxmlformats.org/officeDocument/2006/relationships/image" Target="../media/image109.wmf"/><Relationship Id="rId14" Type="http://schemas.openxmlformats.org/officeDocument/2006/relationships/image" Target="../media/image108.wmf"/><Relationship Id="rId13" Type="http://schemas.openxmlformats.org/officeDocument/2006/relationships/image" Target="../media/image107.wmf"/><Relationship Id="rId12" Type="http://schemas.openxmlformats.org/officeDocument/2006/relationships/image" Target="../media/image106.wmf"/><Relationship Id="rId11" Type="http://schemas.openxmlformats.org/officeDocument/2006/relationships/image" Target="../media/image105.wmf"/><Relationship Id="rId10" Type="http://schemas.openxmlformats.org/officeDocument/2006/relationships/image" Target="../media/image104.wmf"/><Relationship Id="rId1" Type="http://schemas.openxmlformats.org/officeDocument/2006/relationships/image" Target="../media/image9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讲">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 Target="../slides/slide1.xml"/><Relationship Id="rId2" Type="http://schemas.openxmlformats.org/officeDocument/2006/relationships/image" Target="../media/image3.png"/><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3"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vmlDrawing" Target="../drawings/vmlDrawing2.vml"/><Relationship Id="rId7" Type="http://schemas.openxmlformats.org/officeDocument/2006/relationships/slideLayout" Target="../slideLayouts/slideLayout6.x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wmf"/><Relationship Id="rId3" Type="http://schemas.openxmlformats.org/officeDocument/2006/relationships/oleObject" Target="../embeddings/oleObject2.bin"/><Relationship Id="rId2" Type="http://schemas.openxmlformats.org/officeDocument/2006/relationships/image" Target="../media/image12.jpeg"/><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6.xml"/><Relationship Id="rId2" Type="http://schemas.openxmlformats.org/officeDocument/2006/relationships/image" Target="../media/image16.jpe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vmlDrawing" Target="../drawings/vmlDrawing3.vml"/><Relationship Id="rId5" Type="http://schemas.openxmlformats.org/officeDocument/2006/relationships/slideLayout" Target="../slideLayouts/slideLayout6.xml"/><Relationship Id="rId4" Type="http://schemas.openxmlformats.org/officeDocument/2006/relationships/image" Target="../media/image18.wmf"/><Relationship Id="rId3" Type="http://schemas.openxmlformats.org/officeDocument/2006/relationships/oleObject" Target="../embeddings/oleObject5.bin"/><Relationship Id="rId2" Type="http://schemas.openxmlformats.org/officeDocument/2006/relationships/image" Target="../media/image17.wmf"/><Relationship Id="rId1"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vmlDrawing" Target="../drawings/vmlDrawing4.vml"/><Relationship Id="rId5" Type="http://schemas.openxmlformats.org/officeDocument/2006/relationships/slideLayout" Target="../slideLayouts/slideLayout6.xml"/><Relationship Id="rId4" Type="http://schemas.openxmlformats.org/officeDocument/2006/relationships/image" Target="../media/image20.wmf"/><Relationship Id="rId3" Type="http://schemas.openxmlformats.org/officeDocument/2006/relationships/oleObject" Target="../embeddings/oleObject7.bin"/><Relationship Id="rId2" Type="http://schemas.openxmlformats.org/officeDocument/2006/relationships/image" Target="../media/image19.wmf"/><Relationship Id="rId1"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vmlDrawing" Target="../drawings/vmlDrawing5.vml"/><Relationship Id="rId3" Type="http://schemas.openxmlformats.org/officeDocument/2006/relationships/slideLayout" Target="../slideLayouts/slideLayout6.xml"/><Relationship Id="rId2" Type="http://schemas.openxmlformats.org/officeDocument/2006/relationships/image" Target="../media/image21.wmf"/><Relationship Id="rId1"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vmlDrawing" Target="../drawings/vmlDrawing6.vml"/><Relationship Id="rId5" Type="http://schemas.openxmlformats.org/officeDocument/2006/relationships/slideLayout" Target="../slideLayouts/slideLayout6.xml"/><Relationship Id="rId4" Type="http://schemas.openxmlformats.org/officeDocument/2006/relationships/image" Target="../media/image23.wmf"/><Relationship Id="rId3" Type="http://schemas.openxmlformats.org/officeDocument/2006/relationships/oleObject" Target="../embeddings/oleObject10.bin"/><Relationship Id="rId2" Type="http://schemas.openxmlformats.org/officeDocument/2006/relationships/image" Target="../media/image22.wmf"/><Relationship Id="rId1"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vmlDrawing" Target="../drawings/vmlDrawing7.vml"/><Relationship Id="rId5" Type="http://schemas.openxmlformats.org/officeDocument/2006/relationships/slideLayout" Target="../slideLayouts/slideLayout6.xml"/><Relationship Id="rId4" Type="http://schemas.openxmlformats.org/officeDocument/2006/relationships/image" Target="../media/image26.wmf"/><Relationship Id="rId3" Type="http://schemas.openxmlformats.org/officeDocument/2006/relationships/oleObject" Target="../embeddings/oleObject12.bin"/><Relationship Id="rId2" Type="http://schemas.openxmlformats.org/officeDocument/2006/relationships/image" Target="../media/image25.wmf"/><Relationship Id="rId1"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vmlDrawing" Target="../drawings/vmlDrawing8.vml"/><Relationship Id="rId4" Type="http://schemas.openxmlformats.org/officeDocument/2006/relationships/slideLayout" Target="../slideLayouts/slideLayout6.xml"/><Relationship Id="rId3" Type="http://schemas.openxmlformats.org/officeDocument/2006/relationships/image" Target="../media/image28.jpeg"/><Relationship Id="rId2" Type="http://schemas.openxmlformats.org/officeDocument/2006/relationships/image" Target="../media/image27.wmf"/><Relationship Id="rId1"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vmlDrawing" Target="../drawings/vmlDrawing9.vml"/><Relationship Id="rId5" Type="http://schemas.openxmlformats.org/officeDocument/2006/relationships/slideLayout" Target="../slideLayouts/slideLayout6.xml"/><Relationship Id="rId4" Type="http://schemas.openxmlformats.org/officeDocument/2006/relationships/image" Target="../media/image30.wmf"/><Relationship Id="rId3" Type="http://schemas.openxmlformats.org/officeDocument/2006/relationships/oleObject" Target="../embeddings/oleObject15.bin"/><Relationship Id="rId2" Type="http://schemas.openxmlformats.org/officeDocument/2006/relationships/image" Target="../media/image29.wmf"/><Relationship Id="rId1"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vmlDrawing" Target="../drawings/vmlDrawing10.vml"/><Relationship Id="rId5" Type="http://schemas.openxmlformats.org/officeDocument/2006/relationships/slideLayout" Target="../slideLayouts/slideLayout6.xml"/><Relationship Id="rId4" Type="http://schemas.openxmlformats.org/officeDocument/2006/relationships/image" Target="../media/image32.wmf"/><Relationship Id="rId3" Type="http://schemas.openxmlformats.org/officeDocument/2006/relationships/oleObject" Target="../embeddings/oleObject17.bin"/><Relationship Id="rId2" Type="http://schemas.openxmlformats.org/officeDocument/2006/relationships/image" Target="../media/image31.wmf"/><Relationship Id="rId1"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image" Target="../media/image33.jpe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37.wmf"/><Relationship Id="rId7" Type="http://schemas.openxmlformats.org/officeDocument/2006/relationships/oleObject" Target="../embeddings/oleObject21.bin"/><Relationship Id="rId6" Type="http://schemas.openxmlformats.org/officeDocument/2006/relationships/image" Target="../media/image36.wmf"/><Relationship Id="rId5" Type="http://schemas.openxmlformats.org/officeDocument/2006/relationships/oleObject" Target="../embeddings/oleObject20.bin"/><Relationship Id="rId4" Type="http://schemas.openxmlformats.org/officeDocument/2006/relationships/image" Target="../media/image35.wmf"/><Relationship Id="rId3" Type="http://schemas.openxmlformats.org/officeDocument/2006/relationships/oleObject" Target="../embeddings/oleObject19.bin"/><Relationship Id="rId2" Type="http://schemas.openxmlformats.org/officeDocument/2006/relationships/image" Target="../media/image34.wmf"/><Relationship Id="rId11" Type="http://schemas.openxmlformats.org/officeDocument/2006/relationships/notesSlide" Target="../notesSlides/notesSlide23.xml"/><Relationship Id="rId10" Type="http://schemas.openxmlformats.org/officeDocument/2006/relationships/vmlDrawing" Target="../drawings/vmlDrawing11.vml"/><Relationship Id="rId1"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25.bin"/><Relationship Id="rId8" Type="http://schemas.openxmlformats.org/officeDocument/2006/relationships/image" Target="../media/image42.wmf"/><Relationship Id="rId7" Type="http://schemas.openxmlformats.org/officeDocument/2006/relationships/oleObject" Target="../embeddings/oleObject24.bin"/><Relationship Id="rId6" Type="http://schemas.openxmlformats.org/officeDocument/2006/relationships/image" Target="../media/image41.wmf"/><Relationship Id="rId5" Type="http://schemas.openxmlformats.org/officeDocument/2006/relationships/oleObject" Target="../embeddings/oleObject23.bin"/><Relationship Id="rId4" Type="http://schemas.openxmlformats.org/officeDocument/2006/relationships/image" Target="../media/image40.wmf"/><Relationship Id="rId3" Type="http://schemas.openxmlformats.org/officeDocument/2006/relationships/oleObject" Target="../embeddings/oleObject22.bin"/><Relationship Id="rId29" Type="http://schemas.openxmlformats.org/officeDocument/2006/relationships/notesSlide" Target="../notesSlides/notesSlide24.xml"/><Relationship Id="rId28" Type="http://schemas.openxmlformats.org/officeDocument/2006/relationships/vmlDrawing" Target="../drawings/vmlDrawing12.vml"/><Relationship Id="rId27" Type="http://schemas.openxmlformats.org/officeDocument/2006/relationships/slideLayout" Target="../slideLayouts/slideLayout6.xml"/><Relationship Id="rId26" Type="http://schemas.openxmlformats.org/officeDocument/2006/relationships/image" Target="../media/image51.wmf"/><Relationship Id="rId25" Type="http://schemas.openxmlformats.org/officeDocument/2006/relationships/oleObject" Target="../embeddings/oleObject33.bin"/><Relationship Id="rId24" Type="http://schemas.openxmlformats.org/officeDocument/2006/relationships/image" Target="../media/image50.wmf"/><Relationship Id="rId23" Type="http://schemas.openxmlformats.org/officeDocument/2006/relationships/oleObject" Target="../embeddings/oleObject32.bin"/><Relationship Id="rId22" Type="http://schemas.openxmlformats.org/officeDocument/2006/relationships/image" Target="../media/image49.wmf"/><Relationship Id="rId21" Type="http://schemas.openxmlformats.org/officeDocument/2006/relationships/oleObject" Target="../embeddings/oleObject31.bin"/><Relationship Id="rId20" Type="http://schemas.openxmlformats.org/officeDocument/2006/relationships/image" Target="../media/image48.wmf"/><Relationship Id="rId2" Type="http://schemas.openxmlformats.org/officeDocument/2006/relationships/image" Target="../media/image39.jpeg"/><Relationship Id="rId19" Type="http://schemas.openxmlformats.org/officeDocument/2006/relationships/oleObject" Target="../embeddings/oleObject30.bin"/><Relationship Id="rId18" Type="http://schemas.openxmlformats.org/officeDocument/2006/relationships/image" Target="../media/image47.wmf"/><Relationship Id="rId17" Type="http://schemas.openxmlformats.org/officeDocument/2006/relationships/oleObject" Target="../embeddings/oleObject29.bin"/><Relationship Id="rId16" Type="http://schemas.openxmlformats.org/officeDocument/2006/relationships/image" Target="../media/image46.wmf"/><Relationship Id="rId15" Type="http://schemas.openxmlformats.org/officeDocument/2006/relationships/oleObject" Target="../embeddings/oleObject28.bin"/><Relationship Id="rId14" Type="http://schemas.openxmlformats.org/officeDocument/2006/relationships/image" Target="../media/image45.wmf"/><Relationship Id="rId13" Type="http://schemas.openxmlformats.org/officeDocument/2006/relationships/oleObject" Target="../embeddings/oleObject27.bin"/><Relationship Id="rId12" Type="http://schemas.openxmlformats.org/officeDocument/2006/relationships/image" Target="../media/image44.wmf"/><Relationship Id="rId11" Type="http://schemas.openxmlformats.org/officeDocument/2006/relationships/oleObject" Target="../embeddings/oleObject26.bin"/><Relationship Id="rId10" Type="http://schemas.openxmlformats.org/officeDocument/2006/relationships/image" Target="../media/image43.wmf"/><Relationship Id="rId1" Type="http://schemas.openxmlformats.org/officeDocument/2006/relationships/image" Target="../media/image38.jpeg"/></Relationships>
</file>

<file path=ppt/slides/_rels/slide29.xml.rels><?xml version="1.0" encoding="UTF-8" standalone="yes"?>
<Relationships xmlns="http://schemas.openxmlformats.org/package/2006/relationships"><Relationship Id="rId9" Type="http://schemas.openxmlformats.org/officeDocument/2006/relationships/image" Target="../media/image56.wmf"/><Relationship Id="rId8" Type="http://schemas.openxmlformats.org/officeDocument/2006/relationships/oleObject" Target="../embeddings/oleObject37.bin"/><Relationship Id="rId7" Type="http://schemas.openxmlformats.org/officeDocument/2006/relationships/image" Target="../media/image55.wmf"/><Relationship Id="rId6" Type="http://schemas.openxmlformats.org/officeDocument/2006/relationships/oleObject" Target="../embeddings/oleObject36.bin"/><Relationship Id="rId5" Type="http://schemas.openxmlformats.org/officeDocument/2006/relationships/image" Target="../media/image54.wmf"/><Relationship Id="rId4" Type="http://schemas.openxmlformats.org/officeDocument/2006/relationships/oleObject" Target="../embeddings/oleObject35.bin"/><Relationship Id="rId3" Type="http://schemas.openxmlformats.org/officeDocument/2006/relationships/image" Target="../media/image53.wmf"/><Relationship Id="rId20" Type="http://schemas.openxmlformats.org/officeDocument/2006/relationships/notesSlide" Target="../notesSlides/notesSlide25.xml"/><Relationship Id="rId2" Type="http://schemas.openxmlformats.org/officeDocument/2006/relationships/oleObject" Target="../embeddings/oleObject34.bin"/><Relationship Id="rId19" Type="http://schemas.openxmlformats.org/officeDocument/2006/relationships/vmlDrawing" Target="../drawings/vmlDrawing13.vml"/><Relationship Id="rId18" Type="http://schemas.openxmlformats.org/officeDocument/2006/relationships/slideLayout" Target="../slideLayouts/slideLayout6.xml"/><Relationship Id="rId17" Type="http://schemas.openxmlformats.org/officeDocument/2006/relationships/image" Target="../media/image60.wmf"/><Relationship Id="rId16" Type="http://schemas.openxmlformats.org/officeDocument/2006/relationships/oleObject" Target="../embeddings/oleObject41.bin"/><Relationship Id="rId15" Type="http://schemas.openxmlformats.org/officeDocument/2006/relationships/image" Target="../media/image59.wmf"/><Relationship Id="rId14" Type="http://schemas.openxmlformats.org/officeDocument/2006/relationships/oleObject" Target="../embeddings/oleObject40.bin"/><Relationship Id="rId13" Type="http://schemas.openxmlformats.org/officeDocument/2006/relationships/image" Target="../media/image58.wmf"/><Relationship Id="rId12" Type="http://schemas.openxmlformats.org/officeDocument/2006/relationships/oleObject" Target="../embeddings/oleObject39.bin"/><Relationship Id="rId11" Type="http://schemas.openxmlformats.org/officeDocument/2006/relationships/image" Target="../media/image57.wmf"/><Relationship Id="rId10" Type="http://schemas.openxmlformats.org/officeDocument/2006/relationships/oleObject" Target="../embeddings/oleObject38.bin"/><Relationship Id="rId1"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image" Target="../media/image61.jpeg"/></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vmlDrawing" Target="../drawings/vmlDrawing14.vml"/><Relationship Id="rId5" Type="http://schemas.openxmlformats.org/officeDocument/2006/relationships/slideLayout" Target="../slideLayouts/slideLayout6.xml"/><Relationship Id="rId4" Type="http://schemas.openxmlformats.org/officeDocument/2006/relationships/image" Target="../media/image63.wmf"/><Relationship Id="rId3" Type="http://schemas.openxmlformats.org/officeDocument/2006/relationships/oleObject" Target="../embeddings/oleObject43.bin"/><Relationship Id="rId2" Type="http://schemas.openxmlformats.org/officeDocument/2006/relationships/image" Target="../media/image62.wmf"/><Relationship Id="rId1" Type="http://schemas.openxmlformats.org/officeDocument/2006/relationships/oleObject" Target="../embeddings/oleObject42.bin"/></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vmlDrawing" Target="../drawings/vmlDrawing15.vml"/><Relationship Id="rId5" Type="http://schemas.openxmlformats.org/officeDocument/2006/relationships/slideLayout" Target="../slideLayouts/slideLayout6.xml"/><Relationship Id="rId4" Type="http://schemas.openxmlformats.org/officeDocument/2006/relationships/image" Target="../media/image65.wmf"/><Relationship Id="rId3" Type="http://schemas.openxmlformats.org/officeDocument/2006/relationships/oleObject" Target="../embeddings/oleObject45.bin"/><Relationship Id="rId2" Type="http://schemas.openxmlformats.org/officeDocument/2006/relationships/image" Target="../media/image64.wmf"/><Relationship Id="rId1" Type="http://schemas.openxmlformats.org/officeDocument/2006/relationships/oleObject" Target="../embeddings/oleObject44.bin"/></Relationships>
</file>

<file path=ppt/slides/_rels/slide33.xml.rels><?xml version="1.0" encoding="UTF-8" standalone="yes"?>
<Relationships xmlns="http://schemas.openxmlformats.org/package/2006/relationships"><Relationship Id="rId9" Type="http://schemas.openxmlformats.org/officeDocument/2006/relationships/oleObject" Target="../embeddings/oleObject50.bin"/><Relationship Id="rId8" Type="http://schemas.openxmlformats.org/officeDocument/2006/relationships/image" Target="../media/image69.wmf"/><Relationship Id="rId7" Type="http://schemas.openxmlformats.org/officeDocument/2006/relationships/oleObject" Target="../embeddings/oleObject49.bin"/><Relationship Id="rId61" Type="http://schemas.openxmlformats.org/officeDocument/2006/relationships/notesSlide" Target="../notesSlides/notesSlide29.xml"/><Relationship Id="rId60" Type="http://schemas.openxmlformats.org/officeDocument/2006/relationships/vmlDrawing" Target="../drawings/vmlDrawing16.vml"/><Relationship Id="rId6" Type="http://schemas.openxmlformats.org/officeDocument/2006/relationships/image" Target="../media/image68.wmf"/><Relationship Id="rId59" Type="http://schemas.openxmlformats.org/officeDocument/2006/relationships/slideLayout" Target="../slideLayouts/slideLayout6.xml"/><Relationship Id="rId58" Type="http://schemas.openxmlformats.org/officeDocument/2006/relationships/image" Target="../media/image94.wmf"/><Relationship Id="rId57" Type="http://schemas.openxmlformats.org/officeDocument/2006/relationships/oleObject" Target="../embeddings/oleObject74.bin"/><Relationship Id="rId56" Type="http://schemas.openxmlformats.org/officeDocument/2006/relationships/image" Target="../media/image93.wmf"/><Relationship Id="rId55" Type="http://schemas.openxmlformats.org/officeDocument/2006/relationships/oleObject" Target="../embeddings/oleObject73.bin"/><Relationship Id="rId54" Type="http://schemas.openxmlformats.org/officeDocument/2006/relationships/image" Target="../media/image92.wmf"/><Relationship Id="rId53" Type="http://schemas.openxmlformats.org/officeDocument/2006/relationships/oleObject" Target="../embeddings/oleObject72.bin"/><Relationship Id="rId52" Type="http://schemas.openxmlformats.org/officeDocument/2006/relationships/image" Target="../media/image91.wmf"/><Relationship Id="rId51" Type="http://schemas.openxmlformats.org/officeDocument/2006/relationships/oleObject" Target="../embeddings/oleObject71.bin"/><Relationship Id="rId50" Type="http://schemas.openxmlformats.org/officeDocument/2006/relationships/image" Target="../media/image90.wmf"/><Relationship Id="rId5" Type="http://schemas.openxmlformats.org/officeDocument/2006/relationships/oleObject" Target="../embeddings/oleObject48.bin"/><Relationship Id="rId49" Type="http://schemas.openxmlformats.org/officeDocument/2006/relationships/oleObject" Target="../embeddings/oleObject70.bin"/><Relationship Id="rId48" Type="http://schemas.openxmlformats.org/officeDocument/2006/relationships/image" Target="../media/image89.wmf"/><Relationship Id="rId47" Type="http://schemas.openxmlformats.org/officeDocument/2006/relationships/oleObject" Target="../embeddings/oleObject69.bin"/><Relationship Id="rId46" Type="http://schemas.openxmlformats.org/officeDocument/2006/relationships/image" Target="../media/image88.wmf"/><Relationship Id="rId45" Type="http://schemas.openxmlformats.org/officeDocument/2006/relationships/oleObject" Target="../embeddings/oleObject68.bin"/><Relationship Id="rId44" Type="http://schemas.openxmlformats.org/officeDocument/2006/relationships/image" Target="../media/image87.wmf"/><Relationship Id="rId43" Type="http://schemas.openxmlformats.org/officeDocument/2006/relationships/oleObject" Target="../embeddings/oleObject67.bin"/><Relationship Id="rId42" Type="http://schemas.openxmlformats.org/officeDocument/2006/relationships/image" Target="../media/image86.wmf"/><Relationship Id="rId41" Type="http://schemas.openxmlformats.org/officeDocument/2006/relationships/oleObject" Target="../embeddings/oleObject66.bin"/><Relationship Id="rId40" Type="http://schemas.openxmlformats.org/officeDocument/2006/relationships/image" Target="../media/image85.wmf"/><Relationship Id="rId4" Type="http://schemas.openxmlformats.org/officeDocument/2006/relationships/image" Target="../media/image67.wmf"/><Relationship Id="rId39" Type="http://schemas.openxmlformats.org/officeDocument/2006/relationships/oleObject" Target="../embeddings/oleObject65.bin"/><Relationship Id="rId38" Type="http://schemas.openxmlformats.org/officeDocument/2006/relationships/image" Target="../media/image84.wmf"/><Relationship Id="rId37" Type="http://schemas.openxmlformats.org/officeDocument/2006/relationships/oleObject" Target="../embeddings/oleObject64.bin"/><Relationship Id="rId36" Type="http://schemas.openxmlformats.org/officeDocument/2006/relationships/image" Target="../media/image83.wmf"/><Relationship Id="rId35" Type="http://schemas.openxmlformats.org/officeDocument/2006/relationships/oleObject" Target="../embeddings/oleObject63.bin"/><Relationship Id="rId34" Type="http://schemas.openxmlformats.org/officeDocument/2006/relationships/image" Target="../media/image82.wmf"/><Relationship Id="rId33" Type="http://schemas.openxmlformats.org/officeDocument/2006/relationships/oleObject" Target="../embeddings/oleObject62.bin"/><Relationship Id="rId32" Type="http://schemas.openxmlformats.org/officeDocument/2006/relationships/image" Target="../media/image81.wmf"/><Relationship Id="rId31" Type="http://schemas.openxmlformats.org/officeDocument/2006/relationships/oleObject" Target="../embeddings/oleObject61.bin"/><Relationship Id="rId30" Type="http://schemas.openxmlformats.org/officeDocument/2006/relationships/image" Target="../media/image80.wmf"/><Relationship Id="rId3" Type="http://schemas.openxmlformats.org/officeDocument/2006/relationships/oleObject" Target="../embeddings/oleObject47.bin"/><Relationship Id="rId29" Type="http://schemas.openxmlformats.org/officeDocument/2006/relationships/oleObject" Target="../embeddings/oleObject60.bin"/><Relationship Id="rId28" Type="http://schemas.openxmlformats.org/officeDocument/2006/relationships/image" Target="../media/image79.wmf"/><Relationship Id="rId27" Type="http://schemas.openxmlformats.org/officeDocument/2006/relationships/oleObject" Target="../embeddings/oleObject59.bin"/><Relationship Id="rId26" Type="http://schemas.openxmlformats.org/officeDocument/2006/relationships/image" Target="../media/image78.wmf"/><Relationship Id="rId25" Type="http://schemas.openxmlformats.org/officeDocument/2006/relationships/oleObject" Target="../embeddings/oleObject58.bin"/><Relationship Id="rId24" Type="http://schemas.openxmlformats.org/officeDocument/2006/relationships/image" Target="../media/image77.wmf"/><Relationship Id="rId23" Type="http://schemas.openxmlformats.org/officeDocument/2006/relationships/oleObject" Target="../embeddings/oleObject57.bin"/><Relationship Id="rId22" Type="http://schemas.openxmlformats.org/officeDocument/2006/relationships/image" Target="../media/image76.wmf"/><Relationship Id="rId21" Type="http://schemas.openxmlformats.org/officeDocument/2006/relationships/oleObject" Target="../embeddings/oleObject56.bin"/><Relationship Id="rId20" Type="http://schemas.openxmlformats.org/officeDocument/2006/relationships/image" Target="../media/image75.wmf"/><Relationship Id="rId2" Type="http://schemas.openxmlformats.org/officeDocument/2006/relationships/image" Target="../media/image66.wmf"/><Relationship Id="rId19" Type="http://schemas.openxmlformats.org/officeDocument/2006/relationships/oleObject" Target="../embeddings/oleObject55.bin"/><Relationship Id="rId18" Type="http://schemas.openxmlformats.org/officeDocument/2006/relationships/image" Target="../media/image74.wmf"/><Relationship Id="rId17" Type="http://schemas.openxmlformats.org/officeDocument/2006/relationships/oleObject" Target="../embeddings/oleObject54.bin"/><Relationship Id="rId16" Type="http://schemas.openxmlformats.org/officeDocument/2006/relationships/image" Target="../media/image73.wmf"/><Relationship Id="rId15" Type="http://schemas.openxmlformats.org/officeDocument/2006/relationships/oleObject" Target="../embeddings/oleObject53.bin"/><Relationship Id="rId14" Type="http://schemas.openxmlformats.org/officeDocument/2006/relationships/image" Target="../media/image72.wmf"/><Relationship Id="rId13" Type="http://schemas.openxmlformats.org/officeDocument/2006/relationships/oleObject" Target="../embeddings/oleObject52.bin"/><Relationship Id="rId12" Type="http://schemas.openxmlformats.org/officeDocument/2006/relationships/image" Target="../media/image71.wmf"/><Relationship Id="rId11" Type="http://schemas.openxmlformats.org/officeDocument/2006/relationships/oleObject" Target="../embeddings/oleObject51.bin"/><Relationship Id="rId10" Type="http://schemas.openxmlformats.org/officeDocument/2006/relationships/image" Target="../media/image70.wmf"/><Relationship Id="rId1" Type="http://schemas.openxmlformats.org/officeDocument/2006/relationships/oleObject" Target="../embeddings/oleObject46.bin"/></Relationships>
</file>

<file path=ppt/slides/_rels/slide34.xml.rels><?xml version="1.0" encoding="UTF-8" standalone="yes"?>
<Relationships xmlns="http://schemas.openxmlformats.org/package/2006/relationships"><Relationship Id="rId9" Type="http://schemas.openxmlformats.org/officeDocument/2006/relationships/oleObject" Target="../embeddings/oleObject79.bin"/><Relationship Id="rId8" Type="http://schemas.openxmlformats.org/officeDocument/2006/relationships/image" Target="../media/image98.wmf"/><Relationship Id="rId7" Type="http://schemas.openxmlformats.org/officeDocument/2006/relationships/oleObject" Target="../embeddings/oleObject78.bin"/><Relationship Id="rId6" Type="http://schemas.openxmlformats.org/officeDocument/2006/relationships/image" Target="../media/image97.wmf"/><Relationship Id="rId5" Type="http://schemas.openxmlformats.org/officeDocument/2006/relationships/oleObject" Target="../embeddings/oleObject77.bin"/><Relationship Id="rId4" Type="http://schemas.openxmlformats.org/officeDocument/2006/relationships/image" Target="../media/image96.wmf"/><Relationship Id="rId39" Type="http://schemas.openxmlformats.org/officeDocument/2006/relationships/notesSlide" Target="../notesSlides/notesSlide30.xml"/><Relationship Id="rId38" Type="http://schemas.openxmlformats.org/officeDocument/2006/relationships/vmlDrawing" Target="../drawings/vmlDrawing17.vml"/><Relationship Id="rId37" Type="http://schemas.openxmlformats.org/officeDocument/2006/relationships/slideLayout" Target="../slideLayouts/slideLayout6.xml"/><Relationship Id="rId36" Type="http://schemas.openxmlformats.org/officeDocument/2006/relationships/image" Target="../media/image112.wmf"/><Relationship Id="rId35" Type="http://schemas.openxmlformats.org/officeDocument/2006/relationships/oleObject" Target="../embeddings/oleObject92.bin"/><Relationship Id="rId34" Type="http://schemas.openxmlformats.org/officeDocument/2006/relationships/image" Target="../media/image111.wmf"/><Relationship Id="rId33" Type="http://schemas.openxmlformats.org/officeDocument/2006/relationships/oleObject" Target="../embeddings/oleObject91.bin"/><Relationship Id="rId32" Type="http://schemas.openxmlformats.org/officeDocument/2006/relationships/image" Target="../media/image110.wmf"/><Relationship Id="rId31" Type="http://schemas.openxmlformats.org/officeDocument/2006/relationships/oleObject" Target="../embeddings/oleObject90.bin"/><Relationship Id="rId30" Type="http://schemas.openxmlformats.org/officeDocument/2006/relationships/image" Target="../media/image109.wmf"/><Relationship Id="rId3" Type="http://schemas.openxmlformats.org/officeDocument/2006/relationships/oleObject" Target="../embeddings/oleObject76.bin"/><Relationship Id="rId29" Type="http://schemas.openxmlformats.org/officeDocument/2006/relationships/oleObject" Target="../embeddings/oleObject89.bin"/><Relationship Id="rId28" Type="http://schemas.openxmlformats.org/officeDocument/2006/relationships/image" Target="../media/image108.wmf"/><Relationship Id="rId27" Type="http://schemas.openxmlformats.org/officeDocument/2006/relationships/oleObject" Target="../embeddings/oleObject88.bin"/><Relationship Id="rId26" Type="http://schemas.openxmlformats.org/officeDocument/2006/relationships/image" Target="../media/image107.wmf"/><Relationship Id="rId25" Type="http://schemas.openxmlformats.org/officeDocument/2006/relationships/oleObject" Target="../embeddings/oleObject87.bin"/><Relationship Id="rId24" Type="http://schemas.openxmlformats.org/officeDocument/2006/relationships/image" Target="../media/image106.wmf"/><Relationship Id="rId23" Type="http://schemas.openxmlformats.org/officeDocument/2006/relationships/oleObject" Target="../embeddings/oleObject86.bin"/><Relationship Id="rId22" Type="http://schemas.openxmlformats.org/officeDocument/2006/relationships/image" Target="../media/image105.wmf"/><Relationship Id="rId21" Type="http://schemas.openxmlformats.org/officeDocument/2006/relationships/oleObject" Target="../embeddings/oleObject85.bin"/><Relationship Id="rId20" Type="http://schemas.openxmlformats.org/officeDocument/2006/relationships/image" Target="../media/image104.wmf"/><Relationship Id="rId2" Type="http://schemas.openxmlformats.org/officeDocument/2006/relationships/image" Target="../media/image95.wmf"/><Relationship Id="rId19" Type="http://schemas.openxmlformats.org/officeDocument/2006/relationships/oleObject" Target="../embeddings/oleObject84.bin"/><Relationship Id="rId18" Type="http://schemas.openxmlformats.org/officeDocument/2006/relationships/image" Target="../media/image103.wmf"/><Relationship Id="rId17" Type="http://schemas.openxmlformats.org/officeDocument/2006/relationships/oleObject" Target="../embeddings/oleObject83.bin"/><Relationship Id="rId16" Type="http://schemas.openxmlformats.org/officeDocument/2006/relationships/image" Target="../media/image102.wmf"/><Relationship Id="rId15" Type="http://schemas.openxmlformats.org/officeDocument/2006/relationships/oleObject" Target="../embeddings/oleObject82.bin"/><Relationship Id="rId14" Type="http://schemas.openxmlformats.org/officeDocument/2006/relationships/image" Target="../media/image101.wmf"/><Relationship Id="rId13" Type="http://schemas.openxmlformats.org/officeDocument/2006/relationships/oleObject" Target="../embeddings/oleObject81.bin"/><Relationship Id="rId12" Type="http://schemas.openxmlformats.org/officeDocument/2006/relationships/image" Target="../media/image100.wmf"/><Relationship Id="rId11" Type="http://schemas.openxmlformats.org/officeDocument/2006/relationships/oleObject" Target="../embeddings/oleObject80.bin"/><Relationship Id="rId10" Type="http://schemas.openxmlformats.org/officeDocument/2006/relationships/image" Target="../media/image99.wmf"/><Relationship Id="rId1" Type="http://schemas.openxmlformats.org/officeDocument/2006/relationships/oleObject" Target="../embeddings/oleObject75.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vmlDrawing" Target="../drawings/vmlDrawing1.vml"/><Relationship Id="rId4" Type="http://schemas.openxmlformats.org/officeDocument/2006/relationships/slideLayout" Target="../slideLayouts/slideLayout6.xml"/><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190390" y="2124361"/>
            <a:ext cx="2121315" cy="1628775"/>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物理</a:t>
            </a:r>
            <a:endParaRPr lang="zh-CN" altLang="en-US"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2025</a:t>
            </a:r>
            <a:endParaRPr lang="en-US" altLang="zh-CN" sz="5000" b="1"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631630" cy="859155"/>
          </a:xfrm>
          <a:prstGeom prst="rect">
            <a:avLst/>
          </a:prstGeom>
          <a:noFill/>
        </p:spPr>
        <p:txBody>
          <a:bodyPr wrap="square" lIns="91239" tIns="45619" rIns="91239" bIns="45619">
            <a:spAutoFit/>
          </a:bodyPr>
          <a:lstStyle/>
          <a:p>
            <a:r>
              <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rPr>
              <a:t>近代物理初步</a:t>
            </a:r>
            <a:endPar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endParaRPr>
          </a:p>
        </p:txBody>
      </p:sp>
      <p:sp>
        <p:nvSpPr>
          <p:cNvPr id="2" name="文本框 1"/>
          <p:cNvSpPr txBox="1"/>
          <p:nvPr/>
        </p:nvSpPr>
        <p:spPr>
          <a:xfrm>
            <a:off x="5076190" y="3501390"/>
            <a:ext cx="4457065" cy="368300"/>
          </a:xfrm>
          <a:prstGeom prst="rect">
            <a:avLst/>
          </a:prstGeom>
          <a:noFill/>
        </p:spPr>
        <p:txBody>
          <a:bodyPr wrap="square" rtlCol="0">
            <a:spAutoFit/>
          </a:bodyPr>
          <a:p>
            <a:r>
              <a:rPr lang="zh-CN" altLang="en-US"/>
              <a:t>主讲：小瑞老师</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3381974"/>
        </p:xfrm>
        <a:graphic>
          <a:graphicData uri="http://schemas.openxmlformats.org/drawingml/2006/table">
            <a:tbl>
              <a:tblPr/>
              <a:tblGrid>
                <a:gridCol w="5634000"/>
                <a:gridCol w="5634000"/>
              </a:tblGrid>
              <a:tr h="338197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颜色(频率)相同、强弱不同的光,光电流与电压的</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关系图像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7770" kern="0" spc="25003" dirty="0" smtClean="0">
                          <a:solidFill>
                            <a:srgbClr val="000000"/>
                          </a:solidFill>
                          <a:latin typeface="Times New Roman" panose="02020603050405020304" pitchFamily="65" charset="-122"/>
                          <a:ea typeface="华文细黑" panose="02010600040101010101" pitchFamily="65" charset="-122"/>
                        </a:rPr>
                        <a:t> </a:t>
                      </a:r>
                      <a:endParaRPr lang="zh-CN" altLang="en-US" sz="7770" kern="0" spc="25003"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(1)遏止电压U</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c</a:t>
                      </a:r>
                      <a:r>
                        <a:rPr lang="zh-CN" altLang="en-US" sz="2010" kern="0" dirty="0" smtClean="0">
                          <a:solidFill>
                            <a:srgbClr val="000000"/>
                          </a:solidFill>
                          <a:latin typeface="Times New Roman" panose="02020603050405020304" pitchFamily="65" charset="-122"/>
                          <a:ea typeface="华文细黑" panose="02010600040101010101" pitchFamily="65" charset="-122"/>
                        </a:rPr>
                        <a:t>:图线与横轴交点的横坐标</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(2)饱和电流:光电流的最大值I</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a:t>
                      </a:r>
                      <a:r>
                        <a:rPr lang="zh-CN" altLang="en-US" sz="2010" kern="0" dirty="0" smtClean="0">
                          <a:solidFill>
                            <a:srgbClr val="000000"/>
                          </a:solidFill>
                          <a:latin typeface="Times New Roman" panose="02020603050405020304" pitchFamily="65" charset="-122"/>
                          <a:ea typeface="华文细黑" panose="02010600040101010101" pitchFamily="65" charset="-122"/>
                        </a:rPr>
                        <a:t>、I</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m</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(3)最大初动能:E</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2010" kern="0" dirty="0" smtClean="0">
                          <a:solidFill>
                            <a:srgbClr val="000000"/>
                          </a:solidFill>
                          <a:latin typeface="Times New Roman" panose="02020603050405020304" pitchFamily="65" charset="-122"/>
                          <a:ea typeface="华文细黑" panose="02010600040101010101" pitchFamily="65" charset="-122"/>
                        </a:rPr>
                        <a:t>=eU</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c</a:t>
                      </a:r>
                      <a:endParaRPr lang="zh-CN" altLang="en-US" sz="1515" i="1"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5.jpeg"/>
          <p:cNvPicPr>
            <a:picLocks noChangeAspect="1"/>
          </p:cNvPicPr>
          <p:nvPr/>
        </p:nvPicPr>
        <p:blipFill>
          <a:blip r:embed="rId1" cstate="print"/>
          <a:stretch>
            <a:fillRect/>
          </a:stretch>
        </p:blipFill>
        <p:spPr>
          <a:xfrm>
            <a:off x="540000" y="2303023"/>
            <a:ext cx="4162425" cy="22669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611957"/>
          <a:ext cx="11268000" cy="5495590"/>
        </p:xfrm>
        <a:graphic>
          <a:graphicData uri="http://schemas.openxmlformats.org/drawingml/2006/table">
            <a:tbl>
              <a:tblPr/>
              <a:tblGrid>
                <a:gridCol w="5634000"/>
                <a:gridCol w="5634000"/>
              </a:tblGrid>
              <a:tr h="289773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颜色(频率)不同时,光电流与电压的关系图像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5965" kern="0" spc="25908" dirty="0" smtClean="0">
                          <a:solidFill>
                            <a:srgbClr val="000000"/>
                          </a:solidFill>
                          <a:latin typeface="Times New Roman" panose="02020603050405020304" pitchFamily="65" charset="-122"/>
                          <a:ea typeface="华文细黑" panose="02010600040101010101" pitchFamily="65" charset="-122"/>
                        </a:rPr>
                        <a:t> </a:t>
                      </a:r>
                      <a:endParaRPr lang="zh-CN" altLang="en-US" sz="5965" kern="0" spc="25908"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(1)遏止电压:U</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c</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、U</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c</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(2)饱和电流:I</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、I</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(3)最大初动能:</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E</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=eU</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c</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、E</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=eU</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c</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597858">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遏止电压U</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c</a:t>
                      </a:r>
                      <a:r>
                        <a:rPr lang="zh-CN" altLang="en-US" sz="2010" kern="0" dirty="0" smtClean="0">
                          <a:solidFill>
                            <a:srgbClr val="000000"/>
                          </a:solidFill>
                          <a:latin typeface="Times New Roman" panose="02020603050405020304" pitchFamily="65" charset="-122"/>
                          <a:ea typeface="华文细黑" panose="02010600040101010101" pitchFamily="65" charset="-122"/>
                        </a:rPr>
                        <a:t>与入射光频率ν的关系图像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4515" kern="0" spc="8082" dirty="0" smtClean="0">
                          <a:solidFill>
                            <a:srgbClr val="000000"/>
                          </a:solidFill>
                          <a:latin typeface="Times New Roman" panose="02020603050405020304" pitchFamily="65" charset="-122"/>
                          <a:ea typeface="华文细黑" panose="02010600040101010101" pitchFamily="65" charset="-122"/>
                        </a:rPr>
                        <a:t> </a:t>
                      </a:r>
                      <a:endParaRPr lang="zh-CN" altLang="en-US" sz="4515" kern="0" spc="8082"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(1)截止频率ν</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c</a:t>
                      </a:r>
                      <a:r>
                        <a:rPr lang="zh-CN" altLang="en-US" sz="2010" kern="0" dirty="0" smtClean="0">
                          <a:solidFill>
                            <a:srgbClr val="000000"/>
                          </a:solidFill>
                          <a:latin typeface="Times New Roman" panose="02020603050405020304" pitchFamily="65" charset="-122"/>
                          <a:ea typeface="华文细黑" panose="02010600040101010101" pitchFamily="65" charset="-122"/>
                        </a:rPr>
                        <a:t>:图线与横轴交点的横坐标</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(2)遏止电压U</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c</a:t>
                      </a:r>
                      <a:r>
                        <a:rPr lang="zh-CN" altLang="en-US" sz="2010" kern="0" dirty="0" smtClean="0">
                          <a:solidFill>
                            <a:srgbClr val="000000"/>
                          </a:solidFill>
                          <a:latin typeface="Times New Roman" panose="02020603050405020304" pitchFamily="65" charset="-122"/>
                          <a:ea typeface="华文细黑" panose="02010600040101010101" pitchFamily="65" charset="-122"/>
                        </a:rPr>
                        <a:t>:随入射光频率的增大而增大,U</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c</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610" kern="0" spc="8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610" kern="0" spc="312" dirty="0" smtClean="0">
                          <a:solidFill>
                            <a:srgbClr val="000000"/>
                          </a:solidFill>
                          <a:latin typeface="Times New Roman" panose="02020603050405020304" pitchFamily="65" charset="-122"/>
                          <a:ea typeface="华文细黑" panose="02010600040101010101" pitchFamily="65" charset="-122"/>
                        </a:rPr>
                        <a:t> </a:t>
                      </a:r>
                      <a:endParaRPr lang="zh-CN" altLang="en-US" sz="2610" kern="0" spc="312"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(3)普朗克常量h:等于图线的斜率与电子电荷量的</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乘积,即h=ke</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6.jpeg"/>
          <p:cNvPicPr>
            <a:picLocks noChangeAspect="1"/>
          </p:cNvPicPr>
          <p:nvPr/>
        </p:nvPicPr>
        <p:blipFill>
          <a:blip r:embed="rId1" cstate="print"/>
          <a:stretch>
            <a:fillRect/>
          </a:stretch>
        </p:blipFill>
        <p:spPr>
          <a:xfrm>
            <a:off x="540000" y="1189789"/>
            <a:ext cx="4048125" cy="2247899"/>
          </a:xfrm>
          <a:prstGeom prst="rect">
            <a:avLst/>
          </a:prstGeom>
        </p:spPr>
      </p:pic>
      <p:pic>
        <p:nvPicPr>
          <p:cNvPr id="4" name="图片 4" descr="textimage7.jpeg"/>
          <p:cNvPicPr>
            <a:picLocks noChangeAspect="1"/>
          </p:cNvPicPr>
          <p:nvPr/>
        </p:nvPicPr>
        <p:blipFill>
          <a:blip r:embed="rId2" cstate="print"/>
          <a:stretch>
            <a:fillRect/>
          </a:stretch>
        </p:blipFill>
        <p:spPr>
          <a:xfrm>
            <a:off x="540000" y="4166312"/>
            <a:ext cx="1600200" cy="1714500"/>
          </a:xfrm>
          <a:prstGeom prst="rect">
            <a:avLst/>
          </a:prstGeom>
        </p:spPr>
      </p:pic>
      <p:graphicFrame>
        <p:nvGraphicFramePr>
          <p:cNvPr id="6" name="对象 5"/>
          <p:cNvGraphicFramePr>
            <a:graphicFrameLocks noChangeAspect="1"/>
          </p:cNvGraphicFramePr>
          <p:nvPr/>
        </p:nvGraphicFramePr>
        <p:xfrm>
          <a:off x="6174000" y="4595854"/>
          <a:ext cx="342900" cy="552449"/>
        </p:xfrm>
        <a:graphic>
          <a:graphicData uri="http://schemas.openxmlformats.org/presentationml/2006/ole">
            <mc:AlternateContent xmlns:mc="http://schemas.openxmlformats.org/markup-compatibility/2006">
              <mc:Choice xmlns:v="urn:schemas-microsoft-com:vml" Requires="v">
                <p:oleObj spid="_x0000_s2049" name="Equation" r:id="rId3" imgW="9144000" imgH="14630400" progId="Equation.DSMT4">
                  <p:embed/>
                </p:oleObj>
              </mc:Choice>
              <mc:Fallback>
                <p:oleObj name="Equation" r:id="rId3" imgW="9144000" imgH="14630400" progId="Equation.DSMT4">
                  <p:embed/>
                  <p:pic>
                    <p:nvPicPr>
                      <p:cNvPr id="0" name="图片 2048"/>
                      <p:cNvPicPr>
                        <a:picLocks noChangeAspect="1"/>
                      </p:cNvPicPr>
                      <p:nvPr/>
                    </p:nvPicPr>
                    <p:blipFill>
                      <a:blip r:embed="rId4"/>
                      <a:stretch>
                        <a:fillRect/>
                      </a:stretch>
                    </p:blipFill>
                    <p:spPr>
                      <a:xfrm>
                        <a:off x="6174000" y="4595854"/>
                        <a:ext cx="342900" cy="55244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602016" y="4595854"/>
          <a:ext cx="371474" cy="552449"/>
        </p:xfrm>
        <a:graphic>
          <a:graphicData uri="http://schemas.openxmlformats.org/presentationml/2006/ole">
            <mc:AlternateContent xmlns:mc="http://schemas.openxmlformats.org/markup-compatibility/2006">
              <mc:Choice xmlns:v="urn:schemas-microsoft-com:vml" Requires="v">
                <p:oleObj spid="_x0000_s2051" name="Equation" r:id="rId5" imgW="9753600" imgH="14630400" progId="Equation.DSMT4">
                  <p:embed/>
                </p:oleObj>
              </mc:Choice>
              <mc:Fallback>
                <p:oleObj name="Equation" r:id="rId5" imgW="9753600" imgH="14630400" progId="Equation.DSMT4">
                  <p:embed/>
                  <p:pic>
                    <p:nvPicPr>
                      <p:cNvPr id="0" name="图片 2050"/>
                      <p:cNvPicPr>
                        <a:picLocks noChangeAspect="1"/>
                      </p:cNvPicPr>
                      <p:nvPr/>
                    </p:nvPicPr>
                    <p:blipFill>
                      <a:blip r:embed="rId6"/>
                      <a:stretch>
                        <a:fillRect/>
                      </a:stretch>
                    </p:blipFill>
                    <p:spPr>
                      <a:xfrm>
                        <a:off x="6602016" y="4595854"/>
                        <a:ext cx="371474" cy="55244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0948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10" kern="0" dirty="0" smtClean="0">
                <a:solidFill>
                  <a:srgbClr val="000000"/>
                </a:solidFill>
                <a:latin typeface="Times New Roman" panose="02020603050405020304" pitchFamily="65" charset="-122"/>
                <a:ea typeface="华文细黑" panose="02010600040101010101" pitchFamily="65" charset="-122"/>
              </a:rPr>
              <a:t>    在光电效应实验中,小明同学用同一实验装置如图(a),在甲、乙、丙三种光的照</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射下得到了三条电流表与电压表读数之间的关系曲线,如图(b)所示。下列说法正确的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是(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8.jpeg"/>
          <p:cNvPicPr>
            <a:picLocks noChangeAspect="1"/>
          </p:cNvPicPr>
          <p:nvPr/>
        </p:nvPicPr>
        <p:blipFill>
          <a:blip r:embed="rId1" cstate="print"/>
          <a:stretch>
            <a:fillRect/>
          </a:stretch>
        </p:blipFill>
        <p:spPr>
          <a:xfrm>
            <a:off x="6372126" y="1836093"/>
            <a:ext cx="1781174" cy="2762249"/>
          </a:xfrm>
          <a:prstGeom prst="rect">
            <a:avLst/>
          </a:prstGeom>
        </p:spPr>
      </p:pic>
      <p:pic>
        <p:nvPicPr>
          <p:cNvPr id="4" name="图片 4" descr="textimage9.jpeg"/>
          <p:cNvPicPr>
            <a:picLocks noChangeAspect="1"/>
          </p:cNvPicPr>
          <p:nvPr/>
        </p:nvPicPr>
        <p:blipFill>
          <a:blip r:embed="rId2" cstate="print"/>
          <a:stretch>
            <a:fillRect/>
          </a:stretch>
        </p:blipFill>
        <p:spPr>
          <a:xfrm>
            <a:off x="8407678" y="1836094"/>
            <a:ext cx="3074013" cy="2736304"/>
          </a:xfrm>
          <a:prstGeom prst="rect">
            <a:avLst/>
          </a:prstGeom>
        </p:spPr>
      </p:pic>
      <p:sp>
        <p:nvSpPr>
          <p:cNvPr id="5" name="TextBox 2"/>
          <p:cNvSpPr txBox="1"/>
          <p:nvPr/>
        </p:nvSpPr>
        <p:spPr>
          <a:xfrm>
            <a:off x="468000" y="2412157"/>
            <a:ext cx="11831400" cy="2831865"/>
          </a:xfrm>
          <a:prstGeom prst="rect">
            <a:avLst/>
          </a:prstGeom>
          <a:noFill/>
        </p:spPr>
        <p:txBody>
          <a:bodyPr wrap="square" lIns="0" tIns="0" rIns="0" bIns="0" rtlCol="0">
            <a:spAutoFit/>
          </a:bodyPr>
          <a:lstStyle/>
          <a:p>
            <a:pPr marL="0" indent="0" eaLnBrk="0" latinLnBrk="1" hangingPunct="0">
              <a:lnSpc>
                <a:spcPct val="150000"/>
              </a:lnSpc>
              <a:spcBef>
                <a:spcPts val="321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A.乙光的频率小于甲光的频率</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B.甲光的波长大于丙光的</a:t>
            </a:r>
            <a:r>
              <a:rPr lang="zh-CN" altLang="en-US" sz="2410" kern="0" dirty="0" smtClean="0">
                <a:solidFill>
                  <a:srgbClr val="000000"/>
                </a:solidFill>
                <a:latin typeface="Times New Roman" panose="02020603050405020304" pitchFamily="65" charset="-122"/>
                <a:ea typeface="华文细黑" panose="02010600040101010101" pitchFamily="65" charset="-122"/>
              </a:rPr>
              <a:t>波长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C.丙光的光子能量小于甲光的光子能量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D.乙光对应的光电子最大初动能小于</a:t>
            </a:r>
            <a:r>
              <a:rPr lang="zh-CN" altLang="en-US" sz="2410" kern="0" dirty="0" smtClean="0">
                <a:solidFill>
                  <a:srgbClr val="000000"/>
                </a:solidFill>
                <a:latin typeface="Times New Roman" panose="02020603050405020304" pitchFamily="65" charset="-122"/>
                <a:ea typeface="华文细黑" panose="02010600040101010101" pitchFamily="65" charset="-122"/>
              </a:rPr>
              <a:t>丙</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光</a:t>
            </a:r>
            <a:r>
              <a:rPr lang="zh-CN" altLang="en-US" sz="2410" kern="0" dirty="0" smtClean="0">
                <a:solidFill>
                  <a:srgbClr val="000000"/>
                </a:solidFill>
                <a:latin typeface="Times New Roman" panose="02020603050405020304" pitchFamily="65" charset="-122"/>
                <a:ea typeface="华文细黑" panose="02010600040101010101" pitchFamily="65" charset="-122"/>
              </a:rPr>
              <a:t>对应的光电子最大初动能</a:t>
            </a:r>
            <a:endParaRPr lang="zh-CN" altLang="en-US" dirty="0"/>
          </a:p>
        </p:txBody>
      </p:sp>
      <p:sp>
        <p:nvSpPr>
          <p:cNvPr id="6" name="文本框 8"/>
          <p:cNvSpPr txBox="1"/>
          <p:nvPr/>
        </p:nvSpPr>
        <p:spPr>
          <a:xfrm>
            <a:off x="971526" y="183609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93727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乙、丙两光照射时的遏止电压相等,且大于甲光照射时的遏止电压,根据</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38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eU</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,知乙、丙两光照射时产生的光电子的最大初动能相等,且大于甲光照射时产生的</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光电子的最大初动能。根据光电效应方程</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hν</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,逸出功相等,知乙、丙两光的频率</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相等,且大于甲光的频率。所以乙、丙两光的光子能量相等且大于甲光的光子能量。</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甲光频率小,则波长长。</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10719000" y="756854"/>
          <a:ext cx="219075" cy="657225"/>
        </p:xfrm>
        <a:graphic>
          <a:graphicData uri="http://schemas.openxmlformats.org/presentationml/2006/ole">
            <mc:AlternateContent xmlns:mc="http://schemas.openxmlformats.org/markup-compatibility/2006">
              <mc:Choice xmlns:v="urn:schemas-microsoft-com:vml" Requires="v">
                <p:oleObj spid="_x0000_s3073" name="Equation" r:id="rId1" imgW="5791200" imgH="17373600" progId="Equation.DSMT4">
                  <p:embed/>
                </p:oleObj>
              </mc:Choice>
              <mc:Fallback>
                <p:oleObj name="Equation" r:id="rId1" imgW="5791200" imgH="17373600" progId="Equation.DSMT4">
                  <p:embed/>
                  <p:pic>
                    <p:nvPicPr>
                      <p:cNvPr id="0" name="图片 3072"/>
                      <p:cNvPicPr>
                        <a:picLocks noChangeAspect="1"/>
                      </p:cNvPicPr>
                      <p:nvPr/>
                    </p:nvPicPr>
                    <p:blipFill>
                      <a:blip r:embed="rId2"/>
                      <a:stretch>
                        <a:fillRect/>
                      </a:stretch>
                    </p:blipFill>
                    <p:spPr>
                      <a:xfrm>
                        <a:off x="10719000" y="756854"/>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1147529" y="899989"/>
          <a:ext cx="276224" cy="380999"/>
        </p:xfrm>
        <a:graphic>
          <a:graphicData uri="http://schemas.openxmlformats.org/presentationml/2006/ole">
            <mc:AlternateContent xmlns:mc="http://schemas.openxmlformats.org/markup-compatibility/2006">
              <mc:Choice xmlns:v="urn:schemas-microsoft-com:vml" Requires="v">
                <p:oleObj spid="_x0000_s3075" name="Equation" r:id="rId3" imgW="7315200" imgH="10058400" progId="Equation.DSMT4">
                  <p:embed/>
                </p:oleObj>
              </mc:Choice>
              <mc:Fallback>
                <p:oleObj name="Equation" r:id="rId3" imgW="7315200" imgH="10058400" progId="Equation.DSMT4">
                  <p:embed/>
                  <p:pic>
                    <p:nvPicPr>
                      <p:cNvPr id="0" name="图片 3074"/>
                      <p:cNvPicPr>
                        <a:picLocks noChangeAspect="1"/>
                      </p:cNvPicPr>
                      <p:nvPr/>
                    </p:nvPicPr>
                    <p:blipFill>
                      <a:blip r:embed="rId4"/>
                      <a:stretch>
                        <a:fillRect/>
                      </a:stretch>
                    </p:blipFill>
                    <p:spPr>
                      <a:xfrm>
                        <a:off x="11147529" y="899989"/>
                        <a:ext cx="276224" cy="3809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278479"/>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考点3　对波粒二象性和物质波的理解</a:t>
            </a:r>
            <a:endPar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endParaRPr>
          </a:p>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1.康普顿效应</a:t>
            </a:r>
            <a:endParaRPr lang="zh-CN" altLang="en-US" sz="2800" b="1" dirty="0" smtClean="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(1)概念:当X射线入射到物质上被散射后,在散射的X射线中,除了与入射波长相同的成</a:t>
            </a:r>
            <a:endParaRPr lang="zh-CN" altLang="en-US" sz="2800" dirty="0" smtClean="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分外</a:t>
            </a:r>
            <a:r>
              <a:rPr lang="zh-CN" altLang="en-US" sz="2410" kern="0" dirty="0" smtClean="0">
                <a:solidFill>
                  <a:srgbClr val="000000"/>
                </a:solidFill>
                <a:latin typeface="Times New Roman" panose="02020603050405020304" pitchFamily="65" charset="-122"/>
                <a:ea typeface="华文细黑" panose="02010600040101010101" pitchFamily="65" charset="-122"/>
              </a:rPr>
              <a:t>,还有波长比入射波长更长的成分。人们把这种现象叫作康普顿效应。</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(2)光子的动量: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推导:由动量的定义有</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mc</a:t>
            </a:r>
            <a:r>
              <a:rPr lang="zh-CN" altLang="en-US" sz="2410" kern="0" dirty="0" smtClean="0">
                <a:solidFill>
                  <a:srgbClr val="000000"/>
                </a:solidFill>
                <a:latin typeface="Times New Roman" panose="02020603050405020304" pitchFamily="65" charset="-122"/>
                <a:ea typeface="华文细黑" panose="02010600040101010101" pitchFamily="65" charset="-122"/>
              </a:rPr>
              <a:t>,结合光子能量</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hν</a:t>
            </a:r>
            <a:r>
              <a:rPr lang="zh-CN" altLang="en-US" sz="2410" kern="0" dirty="0" smtClean="0">
                <a:solidFill>
                  <a:srgbClr val="000000"/>
                </a:solidFill>
                <a:latin typeface="Times New Roman" panose="02020603050405020304" pitchFamily="65" charset="-122"/>
                <a:ea typeface="华文细黑" panose="02010600040101010101" pitchFamily="65" charset="-122"/>
              </a:rPr>
              <a:t>、爱因斯坦的质能方程</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mc</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及</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λν</a:t>
            </a:r>
            <a:r>
              <a:rPr lang="zh-CN" altLang="en-US" sz="2410" kern="0" dirty="0" smtClean="0">
                <a:solidFill>
                  <a:srgbClr val="000000"/>
                </a:solidFill>
                <a:latin typeface="Times New Roman" panose="02020603050405020304" pitchFamily="65" charset="-122"/>
                <a:ea typeface="华文细黑" panose="02010600040101010101" pitchFamily="65" charset="-122"/>
              </a:rPr>
              <a:t>可</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得</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2765390" y="3060229"/>
          <a:ext cx="219075" cy="657225"/>
        </p:xfrm>
        <a:graphic>
          <a:graphicData uri="http://schemas.openxmlformats.org/presentationml/2006/ole">
            <mc:AlternateContent xmlns:mc="http://schemas.openxmlformats.org/markup-compatibility/2006">
              <mc:Choice xmlns:v="urn:schemas-microsoft-com:vml" Requires="v">
                <p:oleObj spid="_x0000_s4097" name="Equation" r:id="rId1" imgW="5791200" imgH="17373600" progId="Equation.DSMT4">
                  <p:embed/>
                </p:oleObj>
              </mc:Choice>
              <mc:Fallback>
                <p:oleObj name="Equation" r:id="rId1" imgW="5791200" imgH="17373600" progId="Equation.DSMT4">
                  <p:embed/>
                  <p:pic>
                    <p:nvPicPr>
                      <p:cNvPr id="0" name="图片 4096"/>
                      <p:cNvPicPr>
                        <a:picLocks noChangeAspect="1"/>
                      </p:cNvPicPr>
                      <p:nvPr/>
                    </p:nvPicPr>
                    <p:blipFill>
                      <a:blip r:embed="rId2"/>
                      <a:stretch>
                        <a:fillRect/>
                      </a:stretch>
                    </p:blipFill>
                    <p:spPr>
                      <a:xfrm>
                        <a:off x="2765390" y="3060229"/>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99573" y="4284365"/>
          <a:ext cx="219075" cy="657224"/>
        </p:xfrm>
        <a:graphic>
          <a:graphicData uri="http://schemas.openxmlformats.org/presentationml/2006/ole">
            <mc:AlternateContent xmlns:mc="http://schemas.openxmlformats.org/markup-compatibility/2006">
              <mc:Choice xmlns:v="urn:schemas-microsoft-com:vml" Requires="v">
                <p:oleObj spid="_x0000_s4099" name="Equation" r:id="rId3" imgW="5791200" imgH="17373600" progId="Equation.DSMT4">
                  <p:embed/>
                </p:oleObj>
              </mc:Choice>
              <mc:Fallback>
                <p:oleObj name="Equation" r:id="rId3" imgW="5791200" imgH="17373600" progId="Equation.DSMT4">
                  <p:embed/>
                  <p:pic>
                    <p:nvPicPr>
                      <p:cNvPr id="0" name="图片 4098"/>
                      <p:cNvPicPr>
                        <a:picLocks noChangeAspect="1"/>
                      </p:cNvPicPr>
                      <p:nvPr/>
                    </p:nvPicPr>
                    <p:blipFill>
                      <a:blip r:embed="rId4"/>
                      <a:stretch>
                        <a:fillRect/>
                      </a:stretch>
                    </p:blipFill>
                    <p:spPr>
                      <a:xfrm>
                        <a:off x="1099573" y="4284365"/>
                        <a:ext cx="219075"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31865"/>
          </a:xfrm>
          <a:prstGeom prst="rect">
            <a:avLst/>
          </a:prstGeom>
          <a:noFill/>
        </p:spPr>
        <p:txBody>
          <a:bodyPr wrap="square" lIns="0" tIns="0" rIns="0" bIns="0" rtlCol="0">
            <a:spAutoFit/>
          </a:bodyPr>
          <a:lstStyle/>
          <a:p>
            <a:pPr eaLnBrk="0" latinLnBrk="1" hangingPunct="0">
              <a:lnSpc>
                <a:spcPct val="150000"/>
              </a:lnSpc>
              <a:spcBef>
                <a:spcPts val="40"/>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(3)意义</a:t>
            </a:r>
            <a:endParaRPr lang="zh-CN" altLang="en-US" sz="280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证明了爱因斯坦光子说的正确性;</a:t>
            </a:r>
            <a:endParaRPr lang="zh-CN" altLang="en-US" sz="280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揭示了光子不仅具有能量,还具有动量;</a:t>
            </a:r>
            <a:endParaRPr lang="zh-CN" altLang="en-US" sz="280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a:ea typeface="华文细黑" panose="02010600040101010101" pitchFamily="65" charset="-122"/>
              </a:rPr>
              <a:t>③</a:t>
            </a:r>
            <a:r>
              <a:rPr lang="zh-CN" altLang="en-US" sz="2410" kern="0" dirty="0" smtClean="0">
                <a:solidFill>
                  <a:srgbClr val="000000"/>
                </a:solidFill>
                <a:latin typeface="Times New Roman" panose="02020603050405020304" pitchFamily="65" charset="-122"/>
                <a:ea typeface="华文细黑" panose="02010600040101010101" pitchFamily="65" charset="-122"/>
              </a:rPr>
              <a:t>揭示了光具有粒子性;</a:t>
            </a:r>
            <a:endParaRPr lang="zh-CN" altLang="en-US" sz="280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a:ea typeface="华文细黑" panose="02010600040101010101" pitchFamily="65" charset="-122"/>
              </a:rPr>
              <a:t>④</a:t>
            </a:r>
            <a:r>
              <a:rPr lang="zh-CN" altLang="en-US" sz="2410" kern="0" dirty="0" smtClean="0">
                <a:solidFill>
                  <a:srgbClr val="000000"/>
                </a:solidFill>
                <a:latin typeface="Times New Roman" panose="02020603050405020304" pitchFamily="65" charset="-122"/>
                <a:ea typeface="华文细黑" panose="02010600040101010101" pitchFamily="65" charset="-122"/>
              </a:rPr>
              <a:t>证实了光子和微观粒子的相互作用过程也严格遵循动量守恒定律和</a:t>
            </a:r>
            <a:r>
              <a:rPr lang="zh-CN" altLang="en-US" sz="2410" kern="0" dirty="0" smtClean="0">
                <a:solidFill>
                  <a:srgbClr val="000000"/>
                </a:solidFill>
                <a:latin typeface="Times New Roman" panose="02020603050405020304" pitchFamily="65" charset="-122"/>
                <a:ea typeface="华文细黑" panose="02010600040101010101" pitchFamily="65" charset="-122"/>
              </a:rPr>
              <a:t>能量守恒定</a:t>
            </a:r>
            <a:r>
              <a:rPr lang="zh-CN" altLang="en-US" sz="2410" kern="0" dirty="0" smtClean="0">
                <a:solidFill>
                  <a:srgbClr val="000000"/>
                </a:solidFill>
                <a:latin typeface="Times New Roman" panose="02020603050405020304" pitchFamily="65" charset="-122"/>
                <a:ea typeface="华文细黑" panose="02010600040101010101" pitchFamily="65" charset="-122"/>
              </a:rPr>
              <a:t>律。</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863917"/>
          <a:ext cx="11268000" cy="5369435"/>
        </p:xfrm>
        <a:graphic>
          <a:graphicData uri="http://schemas.openxmlformats.org/drawingml/2006/table">
            <a:tbl>
              <a:tblPr/>
              <a:tblGrid>
                <a:gridCol w="1367622"/>
                <a:gridCol w="1368152"/>
                <a:gridCol w="4464496"/>
                <a:gridCol w="4067730"/>
              </a:tblGrid>
              <a:tr h="0">
                <a:tc>
                  <a:txBody>
                    <a:bodyPr/>
                    <a:lstStyle/>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现象</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表现</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说明</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光的波动性</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干涉</a:t>
                      </a:r>
                      <a:r>
                        <a:rPr lang="zh-CN" altLang="en-US" sz="1900" kern="0" spc="0" dirty="0" smtClean="0">
                          <a:solidFill>
                            <a:srgbClr val="000000"/>
                          </a:solidFill>
                          <a:latin typeface="Times New Roman" panose="02020603050405020304" pitchFamily="65" charset="-122"/>
                          <a:ea typeface="华文细黑" panose="02010600040101010101" pitchFamily="65" charset="-122"/>
                        </a:rPr>
                        <a:t>和衍射</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光是一种概率波,即</a:t>
                      </a:r>
                      <a:r>
                        <a:rPr lang="zh-CN" altLang="en-US" sz="1900" kern="0" spc="0" dirty="0" smtClean="0">
                          <a:solidFill>
                            <a:srgbClr val="000000"/>
                          </a:solidFill>
                          <a:latin typeface="Times New Roman" panose="02020603050405020304" pitchFamily="65" charset="-122"/>
                          <a:ea typeface="华文细黑" panose="02010600040101010101" pitchFamily="65" charset="-122"/>
                        </a:rPr>
                        <a:t>光子在</a:t>
                      </a:r>
                      <a:r>
                        <a:rPr lang="zh-CN" altLang="en-US" sz="1900" kern="0" spc="0" dirty="0" smtClean="0">
                          <a:solidFill>
                            <a:srgbClr val="000000"/>
                          </a:solidFill>
                          <a:latin typeface="Times New Roman" panose="02020603050405020304" pitchFamily="65" charset="-122"/>
                          <a:ea typeface="华文细黑" panose="02010600040101010101" pitchFamily="65" charset="-122"/>
                        </a:rPr>
                        <a:t>空间各点出现的</a:t>
                      </a:r>
                      <a:r>
                        <a:rPr lang="zh-CN" altLang="en-US" sz="1900" kern="0" spc="0" dirty="0" smtClean="0">
                          <a:solidFill>
                            <a:srgbClr val="000000"/>
                          </a:solidFill>
                          <a:latin typeface="Times New Roman" panose="02020603050405020304" pitchFamily="65" charset="-122"/>
                          <a:ea typeface="华文细黑" panose="02010600040101010101" pitchFamily="65" charset="-122"/>
                        </a:rPr>
                        <a:t>可能性</a:t>
                      </a:r>
                      <a:r>
                        <a:rPr lang="zh-CN" altLang="en-US" sz="1900" kern="0" spc="0" dirty="0" smtClean="0">
                          <a:solidFill>
                            <a:srgbClr val="000000"/>
                          </a:solidFill>
                          <a:latin typeface="Times New Roman" panose="02020603050405020304" pitchFamily="65" charset="-122"/>
                          <a:ea typeface="华文细黑" panose="02010600040101010101" pitchFamily="65" charset="-122"/>
                        </a:rPr>
                        <a:t>大小(概率)可用波动</a:t>
                      </a:r>
                      <a:br>
                        <a:rPr sz="1900" spc="0" dirty="0"/>
                      </a:br>
                      <a:r>
                        <a:rPr lang="zh-CN" altLang="en-US" sz="1900" kern="0" spc="0" dirty="0" smtClean="0">
                          <a:solidFill>
                            <a:srgbClr val="000000"/>
                          </a:solidFill>
                          <a:latin typeface="Times New Roman" panose="02020603050405020304" pitchFamily="65" charset="-122"/>
                          <a:ea typeface="华文细黑" panose="02010600040101010101" pitchFamily="65" charset="-122"/>
                        </a:rPr>
                        <a:t>规律来描述</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①光的波动性是光子</a:t>
                      </a:r>
                      <a:r>
                        <a:rPr lang="zh-CN" altLang="en-US" sz="1900" kern="0" spc="0" dirty="0" smtClean="0">
                          <a:solidFill>
                            <a:srgbClr val="000000"/>
                          </a:solidFill>
                          <a:latin typeface="Times New Roman" panose="02020603050405020304" pitchFamily="65" charset="-122"/>
                          <a:ea typeface="华文细黑" panose="02010600040101010101" pitchFamily="65" charset="-122"/>
                        </a:rPr>
                        <a:t>本身</a:t>
                      </a:r>
                      <a:r>
                        <a:rPr lang="zh-CN" altLang="en-US" sz="1900" kern="0" spc="0" dirty="0" smtClean="0">
                          <a:solidFill>
                            <a:srgbClr val="000000"/>
                          </a:solidFill>
                          <a:latin typeface="Times New Roman" panose="02020603050405020304" pitchFamily="65" charset="-122"/>
                          <a:ea typeface="华文细黑" panose="02010600040101010101" pitchFamily="65" charset="-122"/>
                        </a:rPr>
                        <a:t>的一种属性,不是</a:t>
                      </a:r>
                      <a:r>
                        <a:rPr lang="zh-CN" altLang="en-US" sz="1900" kern="0" spc="0" dirty="0" smtClean="0">
                          <a:solidFill>
                            <a:srgbClr val="000000"/>
                          </a:solidFill>
                          <a:latin typeface="Times New Roman" panose="02020603050405020304" pitchFamily="65" charset="-122"/>
                          <a:ea typeface="华文细黑" panose="02010600040101010101" pitchFamily="65" charset="-122"/>
                        </a:rPr>
                        <a:t>光子之间</a:t>
                      </a:r>
                      <a:r>
                        <a:rPr lang="zh-CN" altLang="en-US" sz="1900" kern="0" spc="0" dirty="0" smtClean="0">
                          <a:solidFill>
                            <a:srgbClr val="000000"/>
                          </a:solidFill>
                          <a:latin typeface="Times New Roman" panose="02020603050405020304" pitchFamily="65" charset="-122"/>
                          <a:ea typeface="华文细黑" panose="02010600040101010101" pitchFamily="65" charset="-122"/>
                        </a:rPr>
                        <a:t>相互作用产生的</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②光的波动性不同于</a:t>
                      </a:r>
                      <a:r>
                        <a:rPr lang="zh-CN" altLang="en-US" sz="1900" kern="0" spc="0" dirty="0" smtClean="0">
                          <a:solidFill>
                            <a:srgbClr val="000000"/>
                          </a:solidFill>
                          <a:latin typeface="Times New Roman" panose="02020603050405020304" pitchFamily="65" charset="-122"/>
                          <a:ea typeface="华文细黑" panose="02010600040101010101" pitchFamily="65" charset="-122"/>
                        </a:rPr>
                        <a:t>宏观</a:t>
                      </a:r>
                      <a:r>
                        <a:rPr lang="zh-CN" altLang="en-US" sz="1900" kern="0" spc="0" dirty="0" smtClean="0">
                          <a:solidFill>
                            <a:srgbClr val="000000"/>
                          </a:solidFill>
                          <a:latin typeface="Times New Roman" panose="02020603050405020304" pitchFamily="65" charset="-122"/>
                          <a:ea typeface="华文细黑" panose="02010600040101010101" pitchFamily="65" charset="-122"/>
                        </a:rPr>
                        <a:t>概念的波</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光的粒子性</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光电效应</a:t>
                      </a:r>
                      <a:r>
                        <a:rPr lang="zh-CN" altLang="en-US" sz="1900" kern="0" spc="0" dirty="0" smtClean="0">
                          <a:solidFill>
                            <a:srgbClr val="000000"/>
                          </a:solidFill>
                          <a:latin typeface="Times New Roman" panose="02020603050405020304" pitchFamily="65" charset="-122"/>
                          <a:ea typeface="华文细黑" panose="02010600040101010101" pitchFamily="65" charset="-122"/>
                        </a:rPr>
                        <a:t>、</a:t>
                      </a:r>
                      <a:r>
                        <a:rPr lang="zh-CN" altLang="en-US" sz="1900" kern="0" spc="0" dirty="0" smtClean="0">
                          <a:solidFill>
                            <a:srgbClr val="000000"/>
                          </a:solidFill>
                          <a:latin typeface="Times New Roman" panose="02020603050405020304" pitchFamily="65" charset="-122"/>
                          <a:ea typeface="华文细黑" panose="02010600040101010101" pitchFamily="65" charset="-122"/>
                        </a:rPr>
                        <a:t>康普顿效应</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当光同物质发生作用时</a:t>
                      </a:r>
                      <a:r>
                        <a:rPr lang="zh-CN" altLang="en-US" sz="1900" kern="0" spc="0" dirty="0" smtClean="0">
                          <a:solidFill>
                            <a:srgbClr val="000000"/>
                          </a:solidFill>
                          <a:latin typeface="Times New Roman" panose="02020603050405020304" pitchFamily="65" charset="-122"/>
                          <a:ea typeface="华文细黑" panose="02010600040101010101" pitchFamily="65" charset="-122"/>
                        </a:rPr>
                        <a:t>,这种</a:t>
                      </a:r>
                      <a:r>
                        <a:rPr lang="zh-CN" altLang="en-US" sz="1900" kern="0" spc="0" dirty="0" smtClean="0">
                          <a:solidFill>
                            <a:srgbClr val="000000"/>
                          </a:solidFill>
                          <a:latin typeface="Times New Roman" panose="02020603050405020304" pitchFamily="65" charset="-122"/>
                          <a:ea typeface="华文细黑" panose="02010600040101010101" pitchFamily="65" charset="-122"/>
                        </a:rPr>
                        <a:t>作用是“一份</a:t>
                      </a:r>
                      <a:r>
                        <a:rPr lang="zh-CN" altLang="en-US" sz="1900" kern="0" spc="0" dirty="0" smtClean="0">
                          <a:solidFill>
                            <a:srgbClr val="000000"/>
                          </a:solidFill>
                          <a:latin typeface="Times New Roman" panose="02020603050405020304" pitchFamily="65" charset="-122"/>
                          <a:ea typeface="华文细黑" panose="02010600040101010101" pitchFamily="65" charset="-122"/>
                        </a:rPr>
                        <a:t>一份</a:t>
                      </a:r>
                      <a:r>
                        <a:rPr lang="zh-CN" altLang="en-US" sz="1900" kern="0" spc="0" dirty="0" smtClean="0">
                          <a:solidFill>
                            <a:srgbClr val="000000"/>
                          </a:solidFill>
                          <a:latin typeface="Times New Roman" panose="02020603050405020304" pitchFamily="65" charset="-122"/>
                          <a:ea typeface="华文细黑" panose="02010600040101010101" pitchFamily="65" charset="-122"/>
                        </a:rPr>
                        <a:t>”进行的,表现出</a:t>
                      </a:r>
                      <a:r>
                        <a:rPr lang="zh-CN" altLang="en-US" sz="1900" kern="0" spc="0" dirty="0" smtClean="0">
                          <a:solidFill>
                            <a:srgbClr val="000000"/>
                          </a:solidFill>
                          <a:latin typeface="Times New Roman" panose="02020603050405020304" pitchFamily="65" charset="-122"/>
                          <a:ea typeface="华文细黑" panose="02010600040101010101" pitchFamily="65" charset="-122"/>
                        </a:rPr>
                        <a:t>粒子的</a:t>
                      </a:r>
                      <a:r>
                        <a:rPr lang="zh-CN" altLang="en-US" sz="1900" kern="0" spc="0" dirty="0" smtClean="0">
                          <a:solidFill>
                            <a:srgbClr val="000000"/>
                          </a:solidFill>
                          <a:latin typeface="Times New Roman" panose="02020603050405020304" pitchFamily="65" charset="-122"/>
                          <a:ea typeface="华文细黑" panose="02010600040101010101" pitchFamily="65" charset="-122"/>
                        </a:rPr>
                        <a:t>性质</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①粒子的含义是</a:t>
                      </a:r>
                      <a:r>
                        <a:rPr lang="zh-CN" altLang="en-US" sz="1900" kern="0" spc="0" dirty="0" smtClean="0">
                          <a:solidFill>
                            <a:srgbClr val="000000"/>
                          </a:solidFill>
                          <a:latin typeface="Times New Roman" panose="02020603050405020304" pitchFamily="65" charset="-122"/>
                          <a:ea typeface="华文细黑" panose="02010600040101010101" pitchFamily="65" charset="-122"/>
                        </a:rPr>
                        <a:t>“不连续”</a:t>
                      </a:r>
                      <a:r>
                        <a:rPr lang="zh-CN" altLang="en-US" sz="1900" kern="0" spc="0" dirty="0" smtClean="0">
                          <a:solidFill>
                            <a:srgbClr val="000000"/>
                          </a:solidFill>
                          <a:latin typeface="Times New Roman" panose="02020603050405020304" pitchFamily="65" charset="-122"/>
                          <a:ea typeface="华文细黑" panose="02010600040101010101" pitchFamily="65" charset="-122"/>
                        </a:rPr>
                        <a:t>“一份一份”的</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②光子不同于宏观</a:t>
                      </a:r>
                      <a:r>
                        <a:rPr lang="zh-CN" altLang="en-US" sz="1900" kern="0" spc="0" dirty="0" smtClean="0">
                          <a:solidFill>
                            <a:srgbClr val="000000"/>
                          </a:solidFill>
                          <a:latin typeface="Times New Roman" panose="02020603050405020304" pitchFamily="65" charset="-122"/>
                          <a:ea typeface="华文细黑" panose="02010600040101010101" pitchFamily="65" charset="-122"/>
                        </a:rPr>
                        <a:t>概念的</a:t>
                      </a:r>
                      <a:r>
                        <a:rPr lang="zh-CN" altLang="en-US" sz="1900" kern="0" spc="0" dirty="0" smtClean="0">
                          <a:solidFill>
                            <a:srgbClr val="000000"/>
                          </a:solidFill>
                          <a:latin typeface="Times New Roman" panose="02020603050405020304" pitchFamily="65" charset="-122"/>
                          <a:ea typeface="华文细黑" panose="02010600040101010101" pitchFamily="65" charset="-122"/>
                        </a:rPr>
                        <a:t>粒子</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marL="0" marR="0" indent="0" algn="l" defTabSz="912495" rtl="0" eaLnBrk="0" fontAlgn="auto" latinLnBrk="1" hangingPunct="0">
                        <a:lnSpc>
                          <a:spcPct val="150000"/>
                        </a:lnSpc>
                        <a:spcBef>
                          <a:spcPts val="0"/>
                        </a:spcBef>
                        <a:spcAft>
                          <a:spcPts val="0"/>
                        </a:spcAft>
                        <a:buClrTx/>
                        <a:buSzTx/>
                        <a:buFontTx/>
                        <a:buNone/>
                        <a:defRPr/>
                      </a:pPr>
                      <a:r>
                        <a:rPr kumimoji="0" lang="zh-CN" altLang="en-US" sz="1900" b="0" i="0" u="none" strike="noStrike" kern="0" cap="none" spc="0" normalizeH="0" baseline="0" noProof="0" dirty="0" smtClean="0">
                          <a:ln>
                            <a:noFill/>
                          </a:ln>
                          <a:solidFill>
                            <a:srgbClr val="000000"/>
                          </a:solidFill>
                          <a:effectLst/>
                          <a:uLnTx/>
                          <a:uFillTx/>
                          <a:latin typeface="Times New Roman" panose="02020603050405020304" pitchFamily="65" charset="-122"/>
                          <a:ea typeface="华文细黑" panose="02010600040101010101" pitchFamily="65" charset="-122"/>
                          <a:cs typeface="+mn-cs"/>
                        </a:rPr>
                        <a:t>波动性和粒子性的对立统一</a:t>
                      </a:r>
                      <a:endParaRPr lang="zh-CN" altLang="en-US" sz="1900" kern="0" spc="-5875"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1900" kern="0" dirty="0" smtClean="0">
                          <a:solidFill>
                            <a:srgbClr val="000000"/>
                          </a:solidFill>
                          <a:latin typeface="Times New Roman" panose="02020603050405020304" pitchFamily="65" charset="-122"/>
                          <a:ea typeface="华文细黑" panose="02010600040101010101" pitchFamily="65" charset="-122"/>
                        </a:rPr>
                        <a:t>①大量光子易显示出波动性,而少量光子易显示出</a:t>
                      </a:r>
                      <a:br>
                        <a:rPr sz="1900" dirty="0"/>
                      </a:br>
                      <a:r>
                        <a:rPr lang="zh-CN" altLang="en-US" sz="1900" kern="0" dirty="0" smtClean="0">
                          <a:solidFill>
                            <a:srgbClr val="000000"/>
                          </a:solidFill>
                          <a:latin typeface="Times New Roman" panose="02020603050405020304" pitchFamily="65" charset="-122"/>
                          <a:ea typeface="华文细黑" panose="02010600040101010101" pitchFamily="65" charset="-122"/>
                        </a:rPr>
                        <a:t>粒子性</a:t>
                      </a:r>
                      <a:endParaRPr lang="zh-CN" altLang="en-US" sz="190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1900" kern="0" dirty="0" smtClean="0">
                          <a:solidFill>
                            <a:srgbClr val="000000"/>
                          </a:solidFill>
                          <a:latin typeface="Times New Roman" panose="02020603050405020304" pitchFamily="65" charset="-122"/>
                          <a:ea typeface="华文细黑" panose="02010600040101010101" pitchFamily="65" charset="-122"/>
                        </a:rPr>
                        <a:t>②波长长(频率低)的光波动性强,而波长短(</a:t>
                      </a:r>
                      <a:r>
                        <a:rPr lang="zh-CN" altLang="en-US" sz="1900" kern="0" dirty="0" smtClean="0">
                          <a:solidFill>
                            <a:srgbClr val="000000"/>
                          </a:solidFill>
                          <a:latin typeface="Times New Roman" panose="02020603050405020304" pitchFamily="65" charset="-122"/>
                          <a:ea typeface="华文细黑" panose="02010600040101010101" pitchFamily="65" charset="-122"/>
                        </a:rPr>
                        <a:t>频率高</a:t>
                      </a:r>
                      <a:r>
                        <a:rPr lang="zh-CN" altLang="en-US" sz="1900" kern="0" dirty="0" smtClean="0">
                          <a:solidFill>
                            <a:srgbClr val="000000"/>
                          </a:solidFill>
                          <a:latin typeface="Times New Roman" panose="02020603050405020304" pitchFamily="65" charset="-122"/>
                          <a:ea typeface="华文细黑" panose="02010600040101010101" pitchFamily="65" charset="-122"/>
                        </a:rPr>
                        <a:t>)的光粒子性强</a:t>
                      </a:r>
                      <a:endParaRPr lang="zh-CN" altLang="en-US" sz="190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1900" kern="0" dirty="0" smtClean="0">
                          <a:solidFill>
                            <a:srgbClr val="000000"/>
                          </a:solidFill>
                          <a:latin typeface="Times New Roman" panose="02020603050405020304" pitchFamily="65" charset="-122"/>
                          <a:ea typeface="华文细黑" panose="02010600040101010101" pitchFamily="65" charset="-122"/>
                        </a:rPr>
                        <a:t>③光的波动性和粒子性是同时存在的</a:t>
                      </a:r>
                      <a:endParaRPr lang="zh-CN" altLang="en-US" sz="19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c>
                  <a:txBody>
                    <a:bodyPr/>
                    <a:lstStyle/>
                    <a:p>
                      <a:pPr eaLnBrk="0" latinLnBrk="1" hangingPunct="0">
                        <a:lnSpc>
                          <a:spcPct val="150000"/>
                        </a:lnSpc>
                        <a:spcBef>
                          <a:spcPts val="0"/>
                        </a:spcBef>
                      </a:pPr>
                      <a:r>
                        <a:rPr lang="zh-CN" altLang="en-US" sz="1900" kern="0" dirty="0" smtClean="0">
                          <a:solidFill>
                            <a:srgbClr val="000000"/>
                          </a:solidFill>
                          <a:latin typeface="Times New Roman" panose="02020603050405020304" pitchFamily="65" charset="-122"/>
                          <a:ea typeface="华文细黑" panose="02010600040101010101" pitchFamily="65" charset="-122"/>
                        </a:rPr>
                        <a:t>①光子说并未否定光</a:t>
                      </a:r>
                      <a:r>
                        <a:rPr lang="zh-CN" altLang="en-US" sz="1900" kern="0" dirty="0" smtClean="0">
                          <a:solidFill>
                            <a:srgbClr val="000000"/>
                          </a:solidFill>
                          <a:latin typeface="Times New Roman" panose="02020603050405020304" pitchFamily="65" charset="-122"/>
                          <a:ea typeface="华文细黑" panose="02010600040101010101" pitchFamily="65" charset="-122"/>
                        </a:rPr>
                        <a:t>的波动性</a:t>
                      </a:r>
                      <a:r>
                        <a:rPr lang="zh-CN" altLang="en-US" sz="1900" kern="0" dirty="0" smtClean="0">
                          <a:solidFill>
                            <a:srgbClr val="000000"/>
                          </a:solidFill>
                          <a:latin typeface="Times New Roman" panose="02020603050405020304" pitchFamily="65" charset="-122"/>
                          <a:ea typeface="华文细黑" panose="02010600040101010101" pitchFamily="65" charset="-122"/>
                        </a:rPr>
                        <a:t>,E=hν=</a:t>
                      </a:r>
                      <a:r>
                        <a:rPr lang="zh-CN" altLang="en-US" sz="1900" kern="0" spc="-221" dirty="0" smtClean="0">
                          <a:solidFill>
                            <a:srgbClr val="000000"/>
                          </a:solidFill>
                          <a:latin typeface="Times New Roman" panose="02020603050405020304" pitchFamily="65" charset="-122"/>
                          <a:ea typeface="华文细黑" panose="02010600040101010101" pitchFamily="65" charset="-122"/>
                        </a:rPr>
                        <a:t> </a:t>
                      </a:r>
                      <a:r>
                        <a:rPr lang="zh-CN" altLang="en-US" sz="1900" kern="0" dirty="0" smtClean="0">
                          <a:solidFill>
                            <a:srgbClr val="000000"/>
                          </a:solidFill>
                          <a:latin typeface="Times New Roman" panose="02020603050405020304" pitchFamily="65" charset="-122"/>
                          <a:ea typeface="华文细黑" panose="02010600040101010101" pitchFamily="65" charset="-122"/>
                        </a:rPr>
                        <a:t>中,ν和</a:t>
                      </a:r>
                      <a:r>
                        <a:rPr lang="zh-CN" altLang="en-US" sz="1900" kern="0" dirty="0" smtClean="0">
                          <a:solidFill>
                            <a:srgbClr val="000000"/>
                          </a:solidFill>
                          <a:latin typeface="Times New Roman" panose="02020603050405020304" pitchFamily="65" charset="-122"/>
                          <a:ea typeface="华文细黑" panose="02010600040101010101" pitchFamily="65" charset="-122"/>
                        </a:rPr>
                        <a:t>λ就是</a:t>
                      </a:r>
                      <a:r>
                        <a:rPr lang="zh-CN" altLang="en-US" sz="1900" kern="0" dirty="0" smtClean="0">
                          <a:solidFill>
                            <a:srgbClr val="000000"/>
                          </a:solidFill>
                          <a:latin typeface="Times New Roman" panose="02020603050405020304" pitchFamily="65" charset="-122"/>
                          <a:ea typeface="华文细黑" panose="02010600040101010101" pitchFamily="65" charset="-122"/>
                        </a:rPr>
                        <a:t>波动的</a:t>
                      </a:r>
                      <a:r>
                        <a:rPr lang="zh-CN" altLang="en-US" sz="1900" kern="0" dirty="0" smtClean="0">
                          <a:solidFill>
                            <a:srgbClr val="000000"/>
                          </a:solidFill>
                          <a:latin typeface="Times New Roman" panose="02020603050405020304" pitchFamily="65" charset="-122"/>
                          <a:ea typeface="华文细黑" panose="02010600040101010101" pitchFamily="65" charset="-122"/>
                        </a:rPr>
                        <a:t>体现</a:t>
                      </a:r>
                      <a:endParaRPr lang="en-US" altLang="zh-CN" sz="190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1900" kern="0" dirty="0" smtClean="0">
                          <a:solidFill>
                            <a:srgbClr val="000000"/>
                          </a:solidFill>
                          <a:latin typeface="Times New Roman" panose="02020603050405020304" pitchFamily="65" charset="-122"/>
                          <a:ea typeface="华文细黑" panose="02010600040101010101" pitchFamily="65" charset="-122"/>
                        </a:rPr>
                        <a:t>②</a:t>
                      </a:r>
                      <a:r>
                        <a:rPr lang="zh-CN" altLang="en-US" sz="1900" kern="0" dirty="0" smtClean="0">
                          <a:solidFill>
                            <a:srgbClr val="000000"/>
                          </a:solidFill>
                          <a:latin typeface="Times New Roman" panose="02020603050405020304" pitchFamily="65" charset="-122"/>
                          <a:ea typeface="华文细黑" panose="02010600040101010101" pitchFamily="65" charset="-122"/>
                        </a:rPr>
                        <a:t>波和粒子在</a:t>
                      </a:r>
                      <a:r>
                        <a:rPr lang="zh-CN" altLang="en-US" sz="1900" kern="0" dirty="0" smtClean="0">
                          <a:solidFill>
                            <a:srgbClr val="000000"/>
                          </a:solidFill>
                          <a:latin typeface="Times New Roman" panose="02020603050405020304" pitchFamily="65" charset="-122"/>
                          <a:ea typeface="华文细黑" panose="02010600040101010101" pitchFamily="65" charset="-122"/>
                        </a:rPr>
                        <a:t>宏观世界是</a:t>
                      </a:r>
                      <a:r>
                        <a:rPr lang="zh-CN" altLang="en-US" sz="1900" kern="0" dirty="0" smtClean="0">
                          <a:solidFill>
                            <a:srgbClr val="000000"/>
                          </a:solidFill>
                          <a:latin typeface="Times New Roman" panose="02020603050405020304" pitchFamily="65" charset="-122"/>
                          <a:ea typeface="华文细黑" panose="02010600040101010101" pitchFamily="65" charset="-122"/>
                        </a:rPr>
                        <a:t>不能统一的,而在</a:t>
                      </a:r>
                      <a:r>
                        <a:rPr lang="zh-CN" altLang="en-US" sz="1900" kern="0" dirty="0" smtClean="0">
                          <a:solidFill>
                            <a:srgbClr val="000000"/>
                          </a:solidFill>
                          <a:latin typeface="Times New Roman" panose="02020603050405020304" pitchFamily="65" charset="-122"/>
                          <a:ea typeface="华文细黑" panose="02010600040101010101" pitchFamily="65" charset="-122"/>
                        </a:rPr>
                        <a:t>微观世界</a:t>
                      </a:r>
                      <a:r>
                        <a:rPr lang="zh-CN" altLang="en-US" sz="1900" kern="0" dirty="0" smtClean="0">
                          <a:solidFill>
                            <a:srgbClr val="000000"/>
                          </a:solidFill>
                          <a:latin typeface="Times New Roman" panose="02020603050405020304" pitchFamily="65" charset="-122"/>
                          <a:ea typeface="华文细黑" panose="02010600040101010101" pitchFamily="65" charset="-122"/>
                        </a:rPr>
                        <a:t>却是统一的</a:t>
                      </a:r>
                      <a:endParaRPr lang="zh-CN" altLang="en-US" sz="19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
        <p:nvSpPr>
          <p:cNvPr id="5" name="TextBox 2"/>
          <p:cNvSpPr txBox="1"/>
          <p:nvPr/>
        </p:nvSpPr>
        <p:spPr>
          <a:xfrm>
            <a:off x="468000" y="251917"/>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.光的波粒二象性</a:t>
            </a:r>
            <a:endParaRPr lang="zh-CN" altLang="en-US" b="1" dirty="0"/>
          </a:p>
        </p:txBody>
      </p:sp>
      <p:graphicFrame>
        <p:nvGraphicFramePr>
          <p:cNvPr id="55297" name="Object 1"/>
          <p:cNvGraphicFramePr>
            <a:graphicFrameLocks noChangeAspect="1"/>
          </p:cNvGraphicFramePr>
          <p:nvPr/>
        </p:nvGraphicFramePr>
        <p:xfrm>
          <a:off x="7668270" y="4428381"/>
          <a:ext cx="285750" cy="552450"/>
        </p:xfrm>
        <a:graphic>
          <a:graphicData uri="http://schemas.openxmlformats.org/presentationml/2006/ole">
            <mc:AlternateContent xmlns:mc="http://schemas.openxmlformats.org/markup-compatibility/2006">
              <mc:Choice xmlns:v="urn:schemas-microsoft-com:vml" Requires="v">
                <p:oleObj spid="_x0000_s5121" name="Equation" r:id="rId1" imgW="7620000" imgH="14630400" progId="Equation.DSMT4">
                  <p:embed/>
                </p:oleObj>
              </mc:Choice>
              <mc:Fallback>
                <p:oleObj name="Equation" r:id="rId1" imgW="7620000" imgH="14630400" progId="Equation.DSMT4">
                  <p:embed/>
                  <p:pic>
                    <p:nvPicPr>
                      <p:cNvPr id="0" name="图片 5120"/>
                      <p:cNvPicPr>
                        <a:picLocks noChangeAspect="1"/>
                      </p:cNvPicPr>
                      <p:nvPr/>
                    </p:nvPicPr>
                    <p:blipFill>
                      <a:blip r:embed="rId2"/>
                      <a:stretch>
                        <a:fillRect/>
                      </a:stretch>
                    </p:blipFill>
                    <p:spPr>
                      <a:xfrm>
                        <a:off x="7668270" y="4428381"/>
                        <a:ext cx="285750" cy="5524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45208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3.物质波</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(1)定义:任何运动着的物体都有一种波与之对应,这种波叫作物质波(也叫德布罗意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波)。</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(2)物质波的波长:</a:t>
            </a:r>
            <a:r>
              <a:rPr lang="zh-CN" altLang="en-US" sz="2410" i="1" kern="0" dirty="0" smtClean="0">
                <a:solidFill>
                  <a:srgbClr val="000000"/>
                </a:solidFill>
                <a:latin typeface="Times New Roman" panose="02020603050405020304" pitchFamily="65" charset="-122"/>
                <a:ea typeface="华文细黑" panose="02010600040101010101" pitchFamily="65" charset="-122"/>
              </a:rPr>
              <a:t>λ</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85" kern="0" spc="-125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20" kern="0" spc="12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是普朗克常量</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3066758" y="2474867"/>
          <a:ext cx="257174" cy="714374"/>
        </p:xfrm>
        <a:graphic>
          <a:graphicData uri="http://schemas.openxmlformats.org/presentationml/2006/ole">
            <mc:AlternateContent xmlns:mc="http://schemas.openxmlformats.org/markup-compatibility/2006">
              <mc:Choice xmlns:v="urn:schemas-microsoft-com:vml" Requires="v">
                <p:oleObj spid="_x0000_s6145" name="Equation" r:id="rId1" imgW="6705600" imgH="18897600" progId="Equation.DSMT4">
                  <p:embed/>
                </p:oleObj>
              </mc:Choice>
              <mc:Fallback>
                <p:oleObj name="Equation" r:id="rId1" imgW="6705600" imgH="18897600" progId="Equation.DSMT4">
                  <p:embed/>
                  <p:pic>
                    <p:nvPicPr>
                      <p:cNvPr id="0" name="图片 6144"/>
                      <p:cNvPicPr>
                        <a:picLocks noChangeAspect="1"/>
                      </p:cNvPicPr>
                      <p:nvPr/>
                    </p:nvPicPr>
                    <p:blipFill>
                      <a:blip r:embed="rId2"/>
                      <a:stretch>
                        <a:fillRect/>
                      </a:stretch>
                    </p:blipFill>
                    <p:spPr>
                      <a:xfrm>
                        <a:off x="3066758" y="2474867"/>
                        <a:ext cx="257174" cy="71437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496507" y="2474979"/>
          <a:ext cx="400049" cy="657224"/>
        </p:xfrm>
        <a:graphic>
          <a:graphicData uri="http://schemas.openxmlformats.org/presentationml/2006/ole">
            <mc:AlternateContent xmlns:mc="http://schemas.openxmlformats.org/markup-compatibility/2006">
              <mc:Choice xmlns:v="urn:schemas-microsoft-com:vml" Requires="v">
                <p:oleObj spid="_x0000_s6147" name="Equation" r:id="rId3" imgW="10668000" imgH="17373600" progId="Equation.DSMT4">
                  <p:embed/>
                </p:oleObj>
              </mc:Choice>
              <mc:Fallback>
                <p:oleObj name="Equation" r:id="rId3" imgW="10668000" imgH="17373600" progId="Equation.DSMT4">
                  <p:embed/>
                  <p:pic>
                    <p:nvPicPr>
                      <p:cNvPr id="0" name="图片 6146"/>
                      <p:cNvPicPr>
                        <a:picLocks noChangeAspect="1"/>
                      </p:cNvPicPr>
                      <p:nvPr/>
                    </p:nvPicPr>
                    <p:blipFill>
                      <a:blip r:embed="rId4"/>
                      <a:stretch>
                        <a:fillRect/>
                      </a:stretch>
                    </p:blipFill>
                    <p:spPr>
                      <a:xfrm>
                        <a:off x="3496507" y="2474979"/>
                        <a:ext cx="400049"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2</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原子结构</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6972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原子结构和氢原子光谱</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1.电子的发现:</a:t>
            </a:r>
            <a:r>
              <a:rPr lang="zh-CN" altLang="en-US" sz="2410" kern="0" dirty="0" smtClean="0">
                <a:solidFill>
                  <a:srgbClr val="000000"/>
                </a:solidFill>
                <a:latin typeface="Times New Roman" panose="02020603050405020304" pitchFamily="65" charset="-122"/>
                <a:ea typeface="华文细黑" panose="02010600040101010101" pitchFamily="65" charset="-122"/>
              </a:rPr>
              <a:t>英国物理学家汤姆孙在研究阴极射线时发现了电子。电子的发现说明</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原子不是组成物质的最小微粒。</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2.α粒子散射实验:</a:t>
            </a:r>
            <a:r>
              <a:rPr lang="zh-CN" altLang="en-US" sz="2410" kern="0" dirty="0" smtClean="0">
                <a:solidFill>
                  <a:srgbClr val="000000"/>
                </a:solidFill>
                <a:latin typeface="Times New Roman" panose="02020603050405020304" pitchFamily="65" charset="-122"/>
                <a:ea typeface="华文细黑" panose="02010600040101010101" pitchFamily="65" charset="-122"/>
              </a:rPr>
              <a:t>英国物理学家卢瑟福进行了α粒子散射实验,提出了原子的核式结构</a:t>
            </a:r>
            <a:endParaRPr lang="zh-CN" altLang="en-US" dirty="0"/>
          </a:p>
        </p:txBody>
      </p:sp>
      <p:sp>
        <p:nvSpPr>
          <p:cNvPr id="6" name="TextBox 2"/>
          <p:cNvSpPr txBox="1"/>
          <p:nvPr/>
        </p:nvSpPr>
        <p:spPr>
          <a:xfrm>
            <a:off x="468000" y="2866250"/>
            <a:ext cx="11831400" cy="27933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模型。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(1)实验</a:t>
            </a:r>
            <a:r>
              <a:rPr lang="zh-CN" altLang="en-US" sz="2410" kern="0" dirty="0" smtClean="0">
                <a:solidFill>
                  <a:srgbClr val="000000"/>
                </a:solidFill>
                <a:latin typeface="Times New Roman" panose="02020603050405020304" pitchFamily="65" charset="-122"/>
                <a:ea typeface="华文细黑" panose="02010600040101010101" pitchFamily="65" charset="-122"/>
              </a:rPr>
              <a:t>装置</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2)实验现象:绝大多数α粒子穿过金箔后基本上仍</a:t>
            </a:r>
            <a:r>
              <a:rPr lang="zh-CN" altLang="en-US" sz="2410" kern="0" dirty="0" smtClean="0">
                <a:solidFill>
                  <a:srgbClr val="000000"/>
                </a:solidFill>
                <a:latin typeface="Times New Roman" panose="02020603050405020304" pitchFamily="65" charset="-122"/>
                <a:ea typeface="华文细黑" panose="02010600040101010101" pitchFamily="65" charset="-122"/>
              </a:rPr>
              <a:t>沿</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原来</a:t>
            </a:r>
            <a:r>
              <a:rPr lang="zh-CN" altLang="en-US" sz="2410" kern="0" dirty="0" smtClean="0">
                <a:solidFill>
                  <a:srgbClr val="000000"/>
                </a:solidFill>
                <a:latin typeface="Times New Roman" panose="02020603050405020304" pitchFamily="65" charset="-122"/>
                <a:ea typeface="华文细黑" panose="02010600040101010101" pitchFamily="65" charset="-122"/>
              </a:rPr>
              <a:t>的方向前进,但有少数α粒子</a:t>
            </a:r>
            <a:r>
              <a:rPr lang="zh-CN" altLang="en-US" sz="2410" kern="0" dirty="0" smtClean="0">
                <a:solidFill>
                  <a:srgbClr val="000000"/>
                </a:solidFill>
                <a:latin typeface="Times New Roman" panose="02020603050405020304" pitchFamily="65" charset="-122"/>
                <a:ea typeface="华文细黑" panose="02010600040101010101" pitchFamily="65" charset="-122"/>
              </a:rPr>
              <a:t>发生</a:t>
            </a:r>
            <a:r>
              <a:rPr lang="zh-CN" altLang="en-US" sz="2410" kern="0" dirty="0" smtClean="0">
                <a:solidFill>
                  <a:srgbClr val="000000"/>
                </a:solidFill>
                <a:latin typeface="Times New Roman" panose="02020603050405020304" pitchFamily="65" charset="-122"/>
                <a:ea typeface="华文细黑" panose="02010600040101010101" pitchFamily="65" charset="-122"/>
              </a:rPr>
              <a:t>了大角度偏转,极少数α粒子偏转的角度甚至</a:t>
            </a:r>
            <a:r>
              <a:rPr lang="zh-CN" altLang="en-US" sz="2410" kern="0" dirty="0" smtClean="0">
                <a:solidFill>
                  <a:srgbClr val="000000"/>
                </a:solidFill>
                <a:latin typeface="Times New Roman" panose="02020603050405020304" pitchFamily="65" charset="-122"/>
                <a:ea typeface="华文细黑" panose="02010600040101010101" pitchFamily="65" charset="-122"/>
              </a:rPr>
              <a:t>大</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于</a:t>
            </a:r>
            <a:r>
              <a:rPr lang="zh-CN" altLang="en-US" sz="2410" kern="0" dirty="0" smtClean="0">
                <a:solidFill>
                  <a:srgbClr val="000000"/>
                </a:solidFill>
                <a:latin typeface="Times New Roman" panose="02020603050405020304" pitchFamily="65" charset="-122"/>
                <a:ea typeface="华文细黑" panose="02010600040101010101" pitchFamily="65" charset="-122"/>
              </a:rPr>
              <a:t>90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,也就是说,它们几乎被“撞”</a:t>
            </a:r>
            <a:r>
              <a:rPr lang="zh-CN" altLang="en-US" sz="2410" kern="0" dirty="0" smtClean="0">
                <a:solidFill>
                  <a:srgbClr val="000000"/>
                </a:solidFill>
                <a:latin typeface="Times New Roman" panose="02020603050405020304" pitchFamily="65" charset="-122"/>
                <a:ea typeface="华文细黑" panose="02010600040101010101" pitchFamily="65" charset="-122"/>
              </a:rPr>
              <a:t>了回来。</a:t>
            </a:r>
            <a:endParaRPr lang="zh-CN" altLang="en-US" dirty="0"/>
          </a:p>
        </p:txBody>
      </p:sp>
      <p:pic>
        <p:nvPicPr>
          <p:cNvPr id="7" name="图片 3" descr="textimage13.jpeg"/>
          <p:cNvPicPr>
            <a:picLocks noChangeAspect="1"/>
          </p:cNvPicPr>
          <p:nvPr/>
        </p:nvPicPr>
        <p:blipFill>
          <a:blip r:embed="rId1" cstate="print"/>
          <a:stretch>
            <a:fillRect/>
          </a:stretch>
        </p:blipFill>
        <p:spPr>
          <a:xfrm>
            <a:off x="7812286" y="3132237"/>
            <a:ext cx="3555813" cy="124905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1</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光电效应</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5880905"/>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3.原子的核式结构模型:</a:t>
            </a:r>
            <a:r>
              <a:rPr lang="zh-CN" altLang="en-US" sz="2410" kern="0" dirty="0" smtClean="0">
                <a:solidFill>
                  <a:srgbClr val="000000"/>
                </a:solidFill>
                <a:latin typeface="Times New Roman" panose="02020603050405020304" pitchFamily="65" charset="-122"/>
                <a:ea typeface="华文细黑" panose="02010600040101010101" pitchFamily="65" charset="-122"/>
              </a:rPr>
              <a:t>在原子的中心有一个很小的核,叫作原子核,原子的全部正电荷</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kern="0" dirty="0" smtClean="0">
                <a:solidFill>
                  <a:srgbClr val="000000"/>
                </a:solidFill>
                <a:latin typeface="Times New Roman" panose="02020603050405020304" pitchFamily="65" charset="-122"/>
                <a:ea typeface="华文细黑" panose="02010600040101010101" pitchFamily="65" charset="-122"/>
              </a:rPr>
              <a:t>几乎全部质量都集中在原子核里,带负电的电子在核外空间绕核旋转。</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4.氢原子光谱</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(1)光谱:用棱镜或光栅可以把物质发出的光按波长(频率)展开,获得波长(频率)和强度</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分布的记录,即光谱。</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(2)光谱分类</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线状谱是一条条的亮线。</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连续谱是连在一起的光带。</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(3)氢原子光谱的实验规律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巴耳末系是氢原子光谱在可见光区的一组谱线,其波长公式为</a:t>
            </a:r>
            <a:r>
              <a:rPr lang="zh-CN" altLang="en-US" sz="3000" kern="0" spc="-127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黑体" panose="02010609060101010101" pitchFamily="65" charset="-122"/>
                <a:ea typeface="华文细黑" panose="02010600040101010101" pitchFamily="65" charset="-122"/>
              </a:rPr>
              <a:t>∞</a:t>
            </a:r>
            <a:r>
              <a:rPr lang="zh-CN" altLang="en-US" sz="3350" kern="0" spc="557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=3,4,</a:t>
            </a:r>
            <a:endParaRPr lang="zh-CN" altLang="en-US" dirty="0"/>
          </a:p>
        </p:txBody>
      </p:sp>
      <p:graphicFrame>
        <p:nvGraphicFramePr>
          <p:cNvPr id="4" name="对象 3"/>
          <p:cNvGraphicFramePr>
            <a:graphicFrameLocks noChangeAspect="1"/>
          </p:cNvGraphicFramePr>
          <p:nvPr/>
        </p:nvGraphicFramePr>
        <p:xfrm>
          <a:off x="8806500" y="5576455"/>
          <a:ext cx="219075" cy="657225"/>
        </p:xfrm>
        <a:graphic>
          <a:graphicData uri="http://schemas.openxmlformats.org/presentationml/2006/ole">
            <mc:AlternateContent xmlns:mc="http://schemas.openxmlformats.org/markup-compatibility/2006">
              <mc:Choice xmlns:v="urn:schemas-microsoft-com:vml" Requires="v">
                <p:oleObj spid="_x0000_s7169" name="Equation" r:id="rId1" imgW="5791200" imgH="17373600" progId="Equation.DSMT4">
                  <p:embed/>
                </p:oleObj>
              </mc:Choice>
              <mc:Fallback>
                <p:oleObj name="Equation" r:id="rId1" imgW="5791200" imgH="17373600" progId="Equation.DSMT4">
                  <p:embed/>
                  <p:pic>
                    <p:nvPicPr>
                      <p:cNvPr id="0" name="图片 7168"/>
                      <p:cNvPicPr>
                        <a:picLocks noChangeAspect="1"/>
                      </p:cNvPicPr>
                      <p:nvPr/>
                    </p:nvPicPr>
                    <p:blipFill>
                      <a:blip r:embed="rId2"/>
                      <a:stretch>
                        <a:fillRect/>
                      </a:stretch>
                    </p:blipFill>
                    <p:spPr>
                      <a:xfrm>
                        <a:off x="8806500" y="5576455"/>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534837" y="5559451"/>
          <a:ext cx="1133474" cy="733425"/>
        </p:xfrm>
        <a:graphic>
          <a:graphicData uri="http://schemas.openxmlformats.org/presentationml/2006/ole">
            <mc:AlternateContent xmlns:mc="http://schemas.openxmlformats.org/markup-compatibility/2006">
              <mc:Choice xmlns:v="urn:schemas-microsoft-com:vml" Requires="v">
                <p:oleObj spid="_x0000_s7171" name="Equation" r:id="rId3" imgW="29870400" imgH="19507200" progId="Equation.DSMT4">
                  <p:embed/>
                </p:oleObj>
              </mc:Choice>
              <mc:Fallback>
                <p:oleObj name="Equation" r:id="rId3" imgW="29870400" imgH="19507200" progId="Equation.DSMT4">
                  <p:embed/>
                  <p:pic>
                    <p:nvPicPr>
                      <p:cNvPr id="0" name="图片 7170"/>
                      <p:cNvPicPr>
                        <a:picLocks noChangeAspect="1"/>
                      </p:cNvPicPr>
                      <p:nvPr/>
                    </p:nvPicPr>
                    <p:blipFill>
                      <a:blip r:embed="rId4"/>
                      <a:stretch>
                        <a:fillRect/>
                      </a:stretch>
                    </p:blipFill>
                    <p:spPr>
                      <a:xfrm>
                        <a:off x="9534837" y="5559451"/>
                        <a:ext cx="1133474" cy="733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4547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是里德伯常量,</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=1.10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7</a:t>
            </a:r>
            <a:r>
              <a:rPr lang="zh-CN" altLang="en-US" sz="2410" kern="0" dirty="0" smtClean="0">
                <a:solidFill>
                  <a:srgbClr val="000000"/>
                </a:solidFill>
                <a:latin typeface="Times New Roman" panose="02020603050405020304" pitchFamily="65" charset="-122"/>
                <a:ea typeface="华文细黑" panose="02010600040101010101" pitchFamily="65" charset="-122"/>
              </a:rPr>
              <a:t> m</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,此公式称为巴耳末公式。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氢原子光谱在红外和紫外光区的其他谱线也都满足与巴耳末公式类似的关系式。</a:t>
            </a:r>
            <a:endParaRPr lang="zh-CN" altLang="en-US" dirty="0"/>
          </a:p>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考点2　玻尔原子理论　能级跃迁</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1.玻尔理论</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(1)轨道量子化与定态</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电子绕核运动的可能轨道不是任意的,各可能轨道的半径</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=1,2,3,</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),其中</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基态轨道半径。</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原子只能处于一系列不连续的、稳定的能量状态(定态),其总能量</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与基态总能量</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29013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的关系为</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E</a:t>
            </a:r>
            <a:r>
              <a:rPr lang="zh-CN" altLang="en-US" sz="1815" i="1" u="sng"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5175" u="sng" kern="0" spc="-2550" dirty="0" smtClean="0">
                <a:solidFill>
                  <a:srgbClr val="000000"/>
                </a:solidFill>
                <a:latin typeface="Times New Roman" panose="02020603050405020304" pitchFamily="65" charset="-122"/>
                <a:ea typeface="华文细黑" panose="02010600040101010101" pitchFamily="65" charset="-122"/>
              </a:rPr>
              <a:t> </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n</a:t>
            </a:r>
            <a:r>
              <a:rPr lang="zh-CN" altLang="en-US" sz="2410" u="sng" kern="0" dirty="0" smtClean="0">
                <a:solidFill>
                  <a:srgbClr val="000000"/>
                </a:solidFill>
                <a:latin typeface="Times New Roman" panose="02020603050405020304" pitchFamily="65" charset="-122"/>
                <a:ea typeface="华文细黑" panose="02010600040101010101" pitchFamily="65" charset="-122"/>
              </a:rPr>
              <a:t>=1,2,3,</a:t>
            </a:r>
            <a:r>
              <a:rPr lang="zh-CN" altLang="en-US" sz="2410" u="sng" kern="0" dirty="0" smtClean="0">
                <a:solidFill>
                  <a:srgbClr val="000000"/>
                </a:solidFill>
                <a:latin typeface="黑体" panose="02010609060101010101"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(2)频率条件</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原子在两个定态之间跃迁时,将辐射(或吸收)一定频率的光子,光子的能量为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hν</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初</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末</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2.氢原子的能级图</a:t>
            </a:r>
            <a:endParaRPr lang="zh-CN" altLang="en-US" b="1" dirty="0"/>
          </a:p>
        </p:txBody>
      </p:sp>
      <p:graphicFrame>
        <p:nvGraphicFramePr>
          <p:cNvPr id="4" name="对象 3"/>
          <p:cNvGraphicFramePr>
            <a:graphicFrameLocks noChangeAspect="1"/>
          </p:cNvGraphicFramePr>
          <p:nvPr/>
        </p:nvGraphicFramePr>
        <p:xfrm>
          <a:off x="2136324" y="681825"/>
          <a:ext cx="316706" cy="624363"/>
        </p:xfrm>
        <a:graphic>
          <a:graphicData uri="http://schemas.openxmlformats.org/presentationml/2006/ole">
            <mc:AlternateContent xmlns:mc="http://schemas.openxmlformats.org/markup-compatibility/2006">
              <mc:Choice xmlns:v="urn:schemas-microsoft-com:vml" Requires="v">
                <p:oleObj spid="_x0000_s8193" name="Equation" r:id="rId1" imgW="8839200" imgH="17373600" progId="Equation.DSMT4">
                  <p:embed/>
                </p:oleObj>
              </mc:Choice>
              <mc:Fallback>
                <p:oleObj name="Equation" r:id="rId1" imgW="8839200" imgH="17373600" progId="Equation.DSMT4">
                  <p:embed/>
                  <p:pic>
                    <p:nvPicPr>
                      <p:cNvPr id="0" name="图片 8192"/>
                      <p:cNvPicPr>
                        <a:picLocks noChangeAspect="1"/>
                      </p:cNvPicPr>
                      <p:nvPr/>
                    </p:nvPicPr>
                    <p:blipFill>
                      <a:blip r:embed="rId2"/>
                      <a:stretch>
                        <a:fillRect/>
                      </a:stretch>
                    </p:blipFill>
                    <p:spPr>
                      <a:xfrm>
                        <a:off x="2136324" y="681825"/>
                        <a:ext cx="316706" cy="624363"/>
                      </a:xfrm>
                      <a:prstGeom prst="rect">
                        <a:avLst/>
                      </a:prstGeom>
                      <a:noFill/>
                      <a:ln w="9525">
                        <a:noFill/>
                      </a:ln>
                    </p:spPr>
                  </p:pic>
                </p:oleObj>
              </mc:Fallback>
            </mc:AlternateContent>
          </a:graphicData>
        </a:graphic>
      </p:graphicFrame>
      <p:pic>
        <p:nvPicPr>
          <p:cNvPr id="5" name="图片 3" descr="textimage14.jpeg"/>
          <p:cNvPicPr>
            <a:picLocks noChangeAspect="1"/>
          </p:cNvPicPr>
          <p:nvPr/>
        </p:nvPicPr>
        <p:blipFill>
          <a:blip r:embed="rId3" cstate="print"/>
          <a:stretch>
            <a:fillRect/>
          </a:stretch>
        </p:blipFill>
        <p:spPr>
          <a:xfrm>
            <a:off x="3779838" y="3024186"/>
            <a:ext cx="4443179" cy="331142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1865960"/>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b="1" kern="0" dirty="0" smtClean="0">
                <a:solidFill>
                  <a:srgbClr val="000000"/>
                </a:solidFill>
                <a:latin typeface="Times New Roman" panose="02020603050405020304" pitchFamily="65" charset="-122"/>
                <a:ea typeface="华文细黑" panose="02010600040101010101" pitchFamily="65" charset="-122"/>
              </a:rPr>
              <a:t>.两类能级跃迁</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(1)自发跃迁:高能级→低能级,释放能量,放出光子。光子的频率</a:t>
            </a:r>
            <a:r>
              <a:rPr lang="zh-CN" altLang="en-US" sz="2410" i="1" kern="0" dirty="0" smtClean="0">
                <a:solidFill>
                  <a:srgbClr val="000000"/>
                </a:solidFill>
                <a:latin typeface="Times New Roman" panose="02020603050405020304" pitchFamily="65" charset="-122"/>
                <a:ea typeface="华文细黑" panose="02010600040101010101" pitchFamily="65" charset="-122"/>
              </a:rPr>
              <a:t>ν</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65" kern="0" spc="30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155" kern="0" spc="479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7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(2)受激跃迁:低能级→高能级,吸收能量。</a:t>
            </a:r>
            <a:endParaRPr lang="zh-CN" altLang="en-US" dirty="0"/>
          </a:p>
        </p:txBody>
      </p:sp>
      <p:graphicFrame>
        <p:nvGraphicFramePr>
          <p:cNvPr id="5" name="对象 4"/>
          <p:cNvGraphicFramePr>
            <a:graphicFrameLocks noChangeAspect="1"/>
          </p:cNvGraphicFramePr>
          <p:nvPr/>
        </p:nvGraphicFramePr>
        <p:xfrm>
          <a:off x="9023748" y="953367"/>
          <a:ext cx="428625" cy="657224"/>
        </p:xfrm>
        <a:graphic>
          <a:graphicData uri="http://schemas.openxmlformats.org/presentationml/2006/ole">
            <mc:AlternateContent xmlns:mc="http://schemas.openxmlformats.org/markup-compatibility/2006">
              <mc:Choice xmlns:v="urn:schemas-microsoft-com:vml" Requires="v">
                <p:oleObj spid="_x0000_s9217" name="Equation" r:id="rId1" imgW="11277600" imgH="17373600" progId="Equation.DSMT4">
                  <p:embed/>
                </p:oleObj>
              </mc:Choice>
              <mc:Fallback>
                <p:oleObj name="Equation" r:id="rId1" imgW="11277600" imgH="17373600" progId="Equation.DSMT4">
                  <p:embed/>
                  <p:pic>
                    <p:nvPicPr>
                      <p:cNvPr id="0" name="图片 9216"/>
                      <p:cNvPicPr>
                        <a:picLocks noChangeAspect="1"/>
                      </p:cNvPicPr>
                      <p:nvPr/>
                    </p:nvPicPr>
                    <p:blipFill>
                      <a:blip r:embed="rId2"/>
                      <a:stretch>
                        <a:fillRect/>
                      </a:stretch>
                    </p:blipFill>
                    <p:spPr>
                      <a:xfrm>
                        <a:off x="9023748" y="953367"/>
                        <a:ext cx="428625"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624946" y="935954"/>
          <a:ext cx="1009650" cy="676275"/>
        </p:xfrm>
        <a:graphic>
          <a:graphicData uri="http://schemas.openxmlformats.org/presentationml/2006/ole">
            <mc:AlternateContent xmlns:mc="http://schemas.openxmlformats.org/markup-compatibility/2006">
              <mc:Choice xmlns:v="urn:schemas-microsoft-com:vml" Requires="v">
                <p:oleObj spid="_x0000_s9219" name="Equation" r:id="rId3" imgW="26822400" imgH="17983200" progId="Equation.DSMT4">
                  <p:embed/>
                </p:oleObj>
              </mc:Choice>
              <mc:Fallback>
                <p:oleObj name="Equation" r:id="rId3" imgW="26822400" imgH="17983200" progId="Equation.DSMT4">
                  <p:embed/>
                  <p:pic>
                    <p:nvPicPr>
                      <p:cNvPr id="0" name="图片 9218"/>
                      <p:cNvPicPr>
                        <a:picLocks noChangeAspect="1"/>
                      </p:cNvPicPr>
                      <p:nvPr/>
                    </p:nvPicPr>
                    <p:blipFill>
                      <a:blip r:embed="rId4"/>
                      <a:stretch>
                        <a:fillRect/>
                      </a:stretch>
                    </p:blipFill>
                    <p:spPr>
                      <a:xfrm>
                        <a:off x="9624946" y="935954"/>
                        <a:ext cx="1009650" cy="676275"/>
                      </a:xfrm>
                      <a:prstGeom prst="rect">
                        <a:avLst/>
                      </a:prstGeom>
                      <a:noFill/>
                      <a:ln w="9525">
                        <a:noFill/>
                      </a:ln>
                    </p:spPr>
                  </p:pic>
                </p:oleObj>
              </mc:Fallback>
            </mc:AlternateContent>
          </a:graphicData>
        </a:graphic>
      </p:graphicFrame>
      <p:sp>
        <p:nvSpPr>
          <p:cNvPr id="7" name="TextBox 2"/>
          <p:cNvSpPr txBox="1"/>
          <p:nvPr/>
        </p:nvSpPr>
        <p:spPr>
          <a:xfrm>
            <a:off x="468000" y="2129076"/>
            <a:ext cx="11831400" cy="39697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吸收光子的能量必须恰好等于能级差,即</a:t>
            </a:r>
            <a:r>
              <a:rPr lang="zh-CN" altLang="en-US" sz="2410" i="1" kern="0" dirty="0" smtClean="0">
                <a:solidFill>
                  <a:srgbClr val="000000"/>
                </a:solidFill>
                <a:latin typeface="Times New Roman" panose="02020603050405020304" pitchFamily="65" charset="-122"/>
                <a:ea typeface="华文细黑" panose="02010600040101010101" pitchFamily="65" charset="-122"/>
              </a:rPr>
              <a:t>hν</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碰撞、加热等。只要入射粒子能量大于或等于能级差即可,即</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外</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知识拓展</a:t>
            </a:r>
            <a:r>
              <a:rPr lang="zh-CN" altLang="en-US" sz="2410" kern="0" dirty="0" smtClean="0">
                <a:solidFill>
                  <a:srgbClr val="000000"/>
                </a:solidFill>
                <a:latin typeface="Times New Roman" panose="02020603050405020304" pitchFamily="65" charset="-122"/>
                <a:ea typeface="华文细黑" panose="02010600040101010101" pitchFamily="65" charset="-122"/>
              </a:rPr>
              <a:t>　电离</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(1)电离态:</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E</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(2)电离能:指原子从基态或某一激发态跃迁到电离态所需要吸收的最小能量。</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例如:基态→电离态,</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E</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吸</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=0-(-13.6 eV)=13.6 eV。</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(3)吸收的能量足够大,电离后,获得自由的电子还具有动能</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51475"/>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4.光谱线条数的确定方法</a:t>
            </a:r>
            <a:endParaRPr lang="zh-CN" altLang="en-US" sz="2800" b="1"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(1)大量的氢原子处于</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能级的激发态,当这些氢原子向低能级跃迁时,辐射出的光的频</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率</a:t>
            </a:r>
            <a:r>
              <a:rPr lang="zh-CN" altLang="en-US" sz="2410" kern="0" dirty="0" smtClean="0">
                <a:solidFill>
                  <a:srgbClr val="000000"/>
                </a:solidFill>
                <a:latin typeface="Times New Roman" panose="02020603050405020304" pitchFamily="65" charset="-122"/>
                <a:ea typeface="华文细黑" panose="02010600040101010101" pitchFamily="65" charset="-122"/>
              </a:rPr>
              <a:t>有</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N</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3000" u="sng" kern="0" spc="-525" dirty="0" smtClean="0">
                <a:solidFill>
                  <a:srgbClr val="000000"/>
                </a:solidFill>
                <a:latin typeface="Times New Roman" panose="02020603050405020304" pitchFamily="65" charset="-122"/>
                <a:ea typeface="华文细黑" panose="02010600040101010101" pitchFamily="65" charset="-122"/>
              </a:rPr>
              <a:t> </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5175" u="sng" kern="0" spc="1725" dirty="0" smtClean="0">
                <a:solidFill>
                  <a:srgbClr val="000000"/>
                </a:solidFill>
                <a:latin typeface="Times New Roman" panose="02020603050405020304" pitchFamily="65" charset="-122"/>
                <a:ea typeface="华文细黑" panose="02010600040101010101" pitchFamily="65" charset="-122"/>
              </a:rPr>
              <a:t> </a:t>
            </a:r>
            <a:r>
              <a:rPr lang="zh-CN" altLang="en-US" sz="2410" u="sng" kern="0" dirty="0" smtClean="0">
                <a:solidFill>
                  <a:srgbClr val="000000"/>
                </a:solidFill>
                <a:latin typeface="Times New Roman" panose="02020603050405020304" pitchFamily="65" charset="-122"/>
                <a:ea typeface="华文细黑" panose="02010600040101010101" pitchFamily="65" charset="-122"/>
              </a:rPr>
              <a:t>种</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(2)一个氢原子处于</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能级的激发态时,可辐射出的光的频率最多有</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-1种。</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5.光子与电子使原子发生能级跃迁的主要区别</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原子若是吸收光子的能量而被激发,其光子的能量必须等于能级差,否则不被吸收。原</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子吸收外来电子的能量而被激发时,只要入射电子的能量大于或等于能级差,均可使原</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子发生能级跃迁。</a:t>
            </a:r>
            <a:endParaRPr lang="zh-CN" altLang="en-US" dirty="0"/>
          </a:p>
        </p:txBody>
      </p:sp>
      <p:graphicFrame>
        <p:nvGraphicFramePr>
          <p:cNvPr id="4" name="对象 3"/>
          <p:cNvGraphicFramePr>
            <a:graphicFrameLocks noChangeAspect="1"/>
          </p:cNvGraphicFramePr>
          <p:nvPr/>
        </p:nvGraphicFramePr>
        <p:xfrm>
          <a:off x="1459316" y="2340149"/>
          <a:ext cx="298608" cy="361950"/>
        </p:xfrm>
        <a:graphic>
          <a:graphicData uri="http://schemas.openxmlformats.org/presentationml/2006/ole">
            <mc:AlternateContent xmlns:mc="http://schemas.openxmlformats.org/markup-compatibility/2006">
              <mc:Choice xmlns:v="urn:schemas-microsoft-com:vml" Requires="v">
                <p:oleObj spid="_x0000_s10241" name="Equation" r:id="rId1" imgW="8229600" imgH="10058400" progId="Equation.DSMT4">
                  <p:embed/>
                </p:oleObj>
              </mc:Choice>
              <mc:Fallback>
                <p:oleObj name="Equation" r:id="rId1" imgW="8229600" imgH="10058400" progId="Equation.DSMT4">
                  <p:embed/>
                  <p:pic>
                    <p:nvPicPr>
                      <p:cNvPr id="0" name="图片 10240"/>
                      <p:cNvPicPr>
                        <a:picLocks noChangeAspect="1"/>
                      </p:cNvPicPr>
                      <p:nvPr/>
                    </p:nvPicPr>
                    <p:blipFill>
                      <a:blip r:embed="rId2"/>
                      <a:stretch>
                        <a:fillRect/>
                      </a:stretch>
                    </p:blipFill>
                    <p:spPr>
                      <a:xfrm>
                        <a:off x="1459316" y="2340149"/>
                        <a:ext cx="298608" cy="36195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960264" y="2124125"/>
          <a:ext cx="832485" cy="624363"/>
        </p:xfrm>
        <a:graphic>
          <a:graphicData uri="http://schemas.openxmlformats.org/presentationml/2006/ole">
            <mc:AlternateContent xmlns:mc="http://schemas.openxmlformats.org/markup-compatibility/2006">
              <mc:Choice xmlns:v="urn:schemas-microsoft-com:vml" Requires="v">
                <p:oleObj spid="_x0000_s10243" name="Equation" r:id="rId3" imgW="23164800" imgH="17373600" progId="Equation.DSMT4">
                  <p:embed/>
                </p:oleObj>
              </mc:Choice>
              <mc:Fallback>
                <p:oleObj name="Equation" r:id="rId3" imgW="23164800" imgH="17373600" progId="Equation.DSMT4">
                  <p:embed/>
                  <p:pic>
                    <p:nvPicPr>
                      <p:cNvPr id="0" name="图片 10242"/>
                      <p:cNvPicPr>
                        <a:picLocks noChangeAspect="1"/>
                      </p:cNvPicPr>
                      <p:nvPr/>
                    </p:nvPicPr>
                    <p:blipFill>
                      <a:blip r:embed="rId4"/>
                      <a:stretch>
                        <a:fillRect/>
                      </a:stretch>
                    </p:blipFill>
                    <p:spPr>
                      <a:xfrm>
                        <a:off x="1960264" y="2124125"/>
                        <a:ext cx="832485" cy="624363"/>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1655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410" kern="0" dirty="0" smtClean="0">
                <a:solidFill>
                  <a:srgbClr val="000000"/>
                </a:solidFill>
                <a:latin typeface="Times New Roman" panose="02020603050405020304" pitchFamily="65" charset="-122"/>
                <a:ea typeface="华文细黑" panose="02010600040101010101" pitchFamily="65" charset="-122"/>
              </a:rPr>
              <a:t>　为了更形象地描述氢原子能级和氢原子电子轨道的关系,作出如图所示的能级</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轨道图,氢原子从</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=2能级跃迁到</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=1能级发出的光的波长和频率分别为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λ</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ν</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,氢原子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从</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=3能级分别跃迁到</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=2能级和</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=1能级发出的光的波长和频率分别为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λ</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λ</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ν</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ν</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下列关系正确的是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15.jpeg"/>
          <p:cNvPicPr>
            <a:picLocks noChangeAspect="1"/>
          </p:cNvPicPr>
          <p:nvPr/>
        </p:nvPicPr>
        <p:blipFill>
          <a:blip r:embed="rId1" cstate="print"/>
          <a:stretch>
            <a:fillRect/>
          </a:stretch>
        </p:blipFill>
        <p:spPr>
          <a:xfrm>
            <a:off x="4067870" y="2916213"/>
            <a:ext cx="4619768" cy="2555754"/>
          </a:xfrm>
          <a:prstGeom prst="rect">
            <a:avLst/>
          </a:prstGeom>
        </p:spPr>
      </p:pic>
      <p:sp>
        <p:nvSpPr>
          <p:cNvPr id="4" name="TextBox 2"/>
          <p:cNvSpPr txBox="1"/>
          <p:nvPr/>
        </p:nvSpPr>
        <p:spPr>
          <a:xfrm>
            <a:off x="468000" y="5580509"/>
            <a:ext cx="11831400" cy="489493"/>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ν</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ν</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ν</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B.</a:t>
            </a:r>
            <a:r>
              <a:rPr lang="zh-CN" altLang="en-US" sz="2410" i="1" kern="0" dirty="0" smtClean="0">
                <a:solidFill>
                  <a:srgbClr val="000000"/>
                </a:solidFill>
                <a:latin typeface="Times New Roman" panose="02020603050405020304" pitchFamily="65" charset="-122"/>
                <a:ea typeface="华文细黑" panose="02010600040101010101" pitchFamily="65" charset="-122"/>
              </a:rPr>
              <a:t>ν</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r>
              <a:rPr lang="zh-CN" altLang="en-US" sz="2410" i="1" kern="0" dirty="0" smtClean="0">
                <a:solidFill>
                  <a:srgbClr val="000000"/>
                </a:solidFill>
                <a:latin typeface="Times New Roman" panose="02020603050405020304" pitchFamily="65" charset="-122"/>
                <a:ea typeface="华文细黑" panose="02010600040101010101" pitchFamily="65" charset="-122"/>
              </a:rPr>
              <a:t>ν</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C.</a:t>
            </a:r>
            <a:r>
              <a:rPr lang="zh-CN" altLang="en-US" sz="2410" i="1" kern="0" dirty="0" smtClean="0">
                <a:solidFill>
                  <a:srgbClr val="000000"/>
                </a:solidFill>
                <a:latin typeface="Times New Roman" panose="02020603050405020304" pitchFamily="65" charset="-122"/>
                <a:ea typeface="华文细黑" panose="02010600040101010101" pitchFamily="65" charset="-122"/>
              </a:rPr>
              <a:t>λ</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λ</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λ</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D.</a:t>
            </a:r>
            <a:r>
              <a:rPr lang="zh-CN" altLang="en-US" sz="2410" i="1" kern="0" dirty="0" smtClean="0">
                <a:solidFill>
                  <a:srgbClr val="000000"/>
                </a:solidFill>
                <a:latin typeface="Times New Roman" panose="02020603050405020304" pitchFamily="65" charset="-122"/>
                <a:ea typeface="华文细黑" panose="02010600040101010101" pitchFamily="65" charset="-122"/>
              </a:rPr>
              <a:t>λ</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&gt;</a:t>
            </a:r>
            <a:r>
              <a:rPr lang="zh-CN" altLang="en-US" sz="2410" i="1" kern="0" dirty="0" smtClean="0">
                <a:solidFill>
                  <a:srgbClr val="000000"/>
                </a:solidFill>
                <a:latin typeface="Times New Roman" panose="02020603050405020304" pitchFamily="65" charset="-122"/>
                <a:ea typeface="华文细黑" panose="02010600040101010101" pitchFamily="65" charset="-122"/>
              </a:rPr>
              <a:t>λ</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150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5" name="文本框 8"/>
          <p:cNvSpPr txBox="1"/>
          <p:nvPr/>
        </p:nvSpPr>
        <p:spPr>
          <a:xfrm>
            <a:off x="3419798" y="2412157"/>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11957"/>
            <a:ext cx="11831400" cy="203466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由于</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hν</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hν</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hν</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,所以</a:t>
            </a:r>
            <a:r>
              <a:rPr lang="zh-CN" altLang="en-US" sz="2410" i="1" kern="0" dirty="0" smtClean="0">
                <a:solidFill>
                  <a:srgbClr val="000000"/>
                </a:solidFill>
                <a:latin typeface="Times New Roman" panose="02020603050405020304" pitchFamily="65" charset="-122"/>
                <a:ea typeface="楷体_GB2312" pitchFamily="65" charset="-122"/>
              </a:rPr>
              <a:t>ν</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ν</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ν</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A正确</a:t>
            </a:r>
            <a:r>
              <a:rPr lang="zh-CN" altLang="en-US" sz="2410" kern="0" dirty="0" smtClean="0">
                <a:solidFill>
                  <a:srgbClr val="000000"/>
                </a:solidFill>
                <a:latin typeface="Times New Roman" panose="02020603050405020304" pitchFamily="65" charset="-122"/>
                <a:ea typeface="楷体_GB2312" pitchFamily="65" charset="-122"/>
              </a:rPr>
              <a:t>。由于</a:t>
            </a:r>
            <a:r>
              <a:rPr lang="zh-CN" altLang="en-US" sz="2410" i="1" kern="0" dirty="0" smtClean="0">
                <a:solidFill>
                  <a:srgbClr val="000000"/>
                </a:solidFill>
                <a:latin typeface="Times New Roman" panose="02020603050405020304" pitchFamily="65" charset="-122"/>
                <a:ea typeface="楷体_GB2312" pitchFamily="65" charset="-122"/>
              </a:rPr>
              <a:t>ν</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,可</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得</a:t>
            </a:r>
            <a:r>
              <a:rPr lang="zh-CN" altLang="en-US" sz="3315" kern="0" spc="-106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99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114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。由于</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&lt;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ν</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&lt;</a:t>
            </a:r>
            <a:r>
              <a:rPr lang="zh-CN" altLang="en-US" sz="2410" i="1" kern="0" dirty="0" smtClean="0">
                <a:solidFill>
                  <a:srgbClr val="000000"/>
                </a:solidFill>
                <a:latin typeface="Times New Roman" panose="02020603050405020304" pitchFamily="65" charset="-122"/>
                <a:ea typeface="楷体_GB2312" pitchFamily="65" charset="-122"/>
              </a:rPr>
              <a:t>ν</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B错误</a:t>
            </a:r>
            <a:r>
              <a:rPr lang="zh-CN" altLang="en-US" sz="2410" kern="0" dirty="0" smtClean="0">
                <a:solidFill>
                  <a:srgbClr val="000000"/>
                </a:solidFill>
                <a:latin typeface="Times New Roman" panose="02020603050405020304" pitchFamily="65" charset="-122"/>
                <a:ea typeface="楷体_GB2312" pitchFamily="65" charset="-122"/>
              </a:rPr>
              <a:t>。由于</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ν</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ν</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,即</a:t>
            </a:r>
            <a:r>
              <a:rPr lang="zh-CN" altLang="en-US" sz="2410" i="1" kern="0" dirty="0" smtClean="0">
                <a:solidFill>
                  <a:srgbClr val="000000"/>
                </a:solidFill>
                <a:latin typeface="Times New Roman" panose="02020603050405020304" pitchFamily="65" charset="-122"/>
                <a:ea typeface="楷体_GB2312" pitchFamily="65" charset="-122"/>
              </a:rPr>
              <a:t>λ</a:t>
            </a:r>
            <a:r>
              <a:rPr lang="zh-CN" altLang="en-US" sz="1815" kern="0" baseline="-15000" dirty="0" smtClean="0">
                <a:solidFill>
                  <a:srgbClr val="000000"/>
                </a:solidFill>
                <a:latin typeface="Times New Roman" panose="02020603050405020304" pitchFamily="65" charset="-122"/>
                <a:ea typeface="楷体_GB2312" pitchFamily="65" charset="-122"/>
              </a:rPr>
              <a:t>3</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&lt;</a:t>
            </a:r>
            <a:r>
              <a:rPr lang="zh-CN" altLang="en-US" sz="2410" i="1" kern="0" dirty="0" smtClean="0">
                <a:solidFill>
                  <a:srgbClr val="000000"/>
                </a:solidFill>
                <a:latin typeface="Times New Roman" panose="02020603050405020304" pitchFamily="65" charset="-122"/>
                <a:ea typeface="楷体_GB2312" pitchFamily="65" charset="-122"/>
              </a:rPr>
              <a:t>λ</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10548590" y="680947"/>
          <a:ext cx="219075" cy="657225"/>
        </p:xfrm>
        <a:graphic>
          <a:graphicData uri="http://schemas.openxmlformats.org/presentationml/2006/ole">
            <mc:AlternateContent xmlns:mc="http://schemas.openxmlformats.org/markup-compatibility/2006">
              <mc:Choice xmlns:v="urn:schemas-microsoft-com:vml" Requires="v">
                <p:oleObj spid="_x0000_s11265" name="Equation" r:id="rId1" imgW="5791200" imgH="17373600" progId="Equation.DSMT4">
                  <p:embed/>
                </p:oleObj>
              </mc:Choice>
              <mc:Fallback>
                <p:oleObj name="Equation" r:id="rId1" imgW="5791200" imgH="17373600" progId="Equation.DSMT4">
                  <p:embed/>
                  <p:pic>
                    <p:nvPicPr>
                      <p:cNvPr id="0" name="图片 11264"/>
                      <p:cNvPicPr>
                        <a:picLocks noChangeAspect="1"/>
                      </p:cNvPicPr>
                      <p:nvPr/>
                    </p:nvPicPr>
                    <p:blipFill>
                      <a:blip r:embed="rId2"/>
                      <a:stretch>
                        <a:fillRect/>
                      </a:stretch>
                    </p:blipFill>
                    <p:spPr>
                      <a:xfrm>
                        <a:off x="10548590" y="680947"/>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74000" y="1431415"/>
          <a:ext cx="285750" cy="723899"/>
        </p:xfrm>
        <a:graphic>
          <a:graphicData uri="http://schemas.openxmlformats.org/presentationml/2006/ole">
            <mc:AlternateContent xmlns:mc="http://schemas.openxmlformats.org/markup-compatibility/2006">
              <mc:Choice xmlns:v="urn:schemas-microsoft-com:vml" Requires="v">
                <p:oleObj spid="_x0000_s11267" name="Equation" r:id="rId3" imgW="7620000" imgH="19202400" progId="Equation.DSMT4">
                  <p:embed/>
                </p:oleObj>
              </mc:Choice>
              <mc:Fallback>
                <p:oleObj name="Equation" r:id="rId3" imgW="7620000" imgH="19202400" progId="Equation.DSMT4">
                  <p:embed/>
                  <p:pic>
                    <p:nvPicPr>
                      <p:cNvPr id="0" name="图片 11266"/>
                      <p:cNvPicPr>
                        <a:picLocks noChangeAspect="1"/>
                      </p:cNvPicPr>
                      <p:nvPr/>
                    </p:nvPicPr>
                    <p:blipFill>
                      <a:blip r:embed="rId4"/>
                      <a:stretch>
                        <a:fillRect/>
                      </a:stretch>
                    </p:blipFill>
                    <p:spPr>
                      <a:xfrm>
                        <a:off x="774000" y="1431415"/>
                        <a:ext cx="285750" cy="7238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232323" y="1431415"/>
          <a:ext cx="295275" cy="723899"/>
        </p:xfrm>
        <a:graphic>
          <a:graphicData uri="http://schemas.openxmlformats.org/presentationml/2006/ole">
            <mc:AlternateContent xmlns:mc="http://schemas.openxmlformats.org/markup-compatibility/2006">
              <mc:Choice xmlns:v="urn:schemas-microsoft-com:vml" Requires="v">
                <p:oleObj spid="_x0000_s11268" name="Equation" r:id="rId5" imgW="7924800" imgH="19202400" progId="Equation.DSMT4">
                  <p:embed/>
                </p:oleObj>
              </mc:Choice>
              <mc:Fallback>
                <p:oleObj name="Equation" r:id="rId5" imgW="7924800" imgH="19202400" progId="Equation.DSMT4">
                  <p:embed/>
                  <p:pic>
                    <p:nvPicPr>
                      <p:cNvPr id="0" name="图片 11267"/>
                      <p:cNvPicPr>
                        <a:picLocks noChangeAspect="1"/>
                      </p:cNvPicPr>
                      <p:nvPr/>
                    </p:nvPicPr>
                    <p:blipFill>
                      <a:blip r:embed="rId6"/>
                      <a:stretch>
                        <a:fillRect/>
                      </a:stretch>
                    </p:blipFill>
                    <p:spPr>
                      <a:xfrm>
                        <a:off x="1232323" y="1431415"/>
                        <a:ext cx="295275" cy="7238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700171" y="1431415"/>
          <a:ext cx="276224" cy="723899"/>
        </p:xfrm>
        <a:graphic>
          <a:graphicData uri="http://schemas.openxmlformats.org/presentationml/2006/ole">
            <mc:AlternateContent xmlns:mc="http://schemas.openxmlformats.org/markup-compatibility/2006">
              <mc:Choice xmlns:v="urn:schemas-microsoft-com:vml" Requires="v">
                <p:oleObj spid="_x0000_s11269" name="Equation" r:id="rId7" imgW="7315200" imgH="19202400" progId="Equation.DSMT4">
                  <p:embed/>
                </p:oleObj>
              </mc:Choice>
              <mc:Fallback>
                <p:oleObj name="Equation" r:id="rId7" imgW="7315200" imgH="19202400" progId="Equation.DSMT4">
                  <p:embed/>
                  <p:pic>
                    <p:nvPicPr>
                      <p:cNvPr id="0" name="图片 11268"/>
                      <p:cNvPicPr>
                        <a:picLocks noChangeAspect="1"/>
                      </p:cNvPicPr>
                      <p:nvPr/>
                    </p:nvPicPr>
                    <p:blipFill>
                      <a:blip r:embed="rId8"/>
                      <a:stretch>
                        <a:fillRect/>
                      </a:stretch>
                    </p:blipFill>
                    <p:spPr>
                      <a:xfrm>
                        <a:off x="1700171" y="1431415"/>
                        <a:ext cx="276224" cy="7238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3</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原子核</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46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原子核的衰变　半衰期</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1.α衰变和β衰变的比较</a:t>
            </a:r>
            <a:endParaRPr lang="zh-CN" altLang="en-US" b="1" dirty="0"/>
          </a:p>
        </p:txBody>
      </p:sp>
      <p:graphicFrame>
        <p:nvGraphicFramePr>
          <p:cNvPr id="8" name="表格 2"/>
          <p:cNvGraphicFramePr>
            <a:graphicFrameLocks noGrp="1"/>
          </p:cNvGraphicFramePr>
          <p:nvPr/>
        </p:nvGraphicFramePr>
        <p:xfrm>
          <a:off x="468000" y="2052117"/>
          <a:ext cx="11268000" cy="4065270"/>
        </p:xfrm>
        <a:graphic>
          <a:graphicData uri="http://schemas.openxmlformats.org/drawingml/2006/table">
            <a:tbl>
              <a:tblPr/>
              <a:tblGrid>
                <a:gridCol w="2951798"/>
                <a:gridCol w="4104456"/>
                <a:gridCol w="4211746"/>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α</a:t>
                      </a:r>
                      <a:r>
                        <a:rPr lang="zh-CN" altLang="en-US" sz="2010" kern="0" dirty="0" smtClean="0">
                          <a:solidFill>
                            <a:srgbClr val="000000"/>
                          </a:solidFill>
                          <a:latin typeface="Times New Roman" panose="02020603050405020304" pitchFamily="65" charset="-122"/>
                          <a:ea typeface="华文细黑" panose="02010600040101010101" pitchFamily="65" charset="-122"/>
                        </a:rPr>
                        <a:t>衰变</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β</a:t>
                      </a:r>
                      <a:r>
                        <a:rPr lang="zh-CN" altLang="en-US" sz="2010" kern="0" dirty="0" smtClean="0">
                          <a:solidFill>
                            <a:srgbClr val="000000"/>
                          </a:solidFill>
                          <a:latin typeface="Times New Roman" panose="02020603050405020304" pitchFamily="65" charset="-122"/>
                          <a:ea typeface="华文细黑" panose="02010600040101010101" pitchFamily="65" charset="-122"/>
                        </a:rPr>
                        <a:t>衰变</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衰变方程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10" kern="0" spc="-533"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X</a:t>
                      </a:r>
                      <a:r>
                        <a:rPr lang="zh-CN" altLang="en-US" sz="1810" kern="0" spc="2241"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Y</a:t>
                      </a:r>
                      <a:r>
                        <a:rPr lang="zh-CN" altLang="en-US" sz="1810" kern="0" spc="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He</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10" kern="0" spc="-533"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X</a:t>
                      </a:r>
                      <a:r>
                        <a:rPr lang="zh-CN" altLang="en-US" sz="1810" kern="0" spc="21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Y</a:t>
                      </a:r>
                      <a:r>
                        <a:rPr lang="zh-CN" altLang="en-US" sz="1810" kern="0" spc="6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e</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衰变实质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2个质子和2个中子结合成一个</a:t>
                      </a:r>
                      <a:r>
                        <a:rPr lang="zh-CN" altLang="en-US" sz="2010" kern="0" dirty="0" smtClean="0">
                          <a:solidFill>
                            <a:srgbClr val="000000"/>
                          </a:solidFill>
                          <a:latin typeface="Times New Roman" panose="02020603050405020304" pitchFamily="65" charset="-122"/>
                          <a:ea typeface="华文细黑" panose="02010600040101010101" pitchFamily="65" charset="-122"/>
                        </a:rPr>
                        <a:t>整体</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1个中子转化为1个质子和1个</a:t>
                      </a:r>
                      <a:r>
                        <a:rPr lang="zh-CN" altLang="en-US" sz="2010" kern="0" dirty="0" smtClean="0">
                          <a:solidFill>
                            <a:srgbClr val="000000"/>
                          </a:solidFill>
                          <a:latin typeface="Times New Roman" panose="02020603050405020304" pitchFamily="65" charset="-122"/>
                          <a:ea typeface="华文细黑" panose="02010600040101010101" pitchFamily="65" charset="-122"/>
                        </a:rPr>
                        <a:t>电子</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a:txBody>
                    <a:bodyPr/>
                    <a:lstStyle/>
                    <a:p>
                      <a:pPr eaLnBrk="0" latinLnBrk="1" hangingPunct="0">
                        <a:lnSpc>
                          <a:spcPct val="150000"/>
                        </a:lnSpc>
                        <a:spcBef>
                          <a:spcPts val="0"/>
                        </a:spcBef>
                      </a:pPr>
                      <a:r>
                        <a:rPr lang="zh-CN" altLang="en-US" sz="1810" kern="0" spc="-158"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H</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1810" kern="0" spc="-8"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n</a:t>
                      </a:r>
                      <a:r>
                        <a:rPr lang="zh-CN" altLang="en-US" sz="1810" kern="0" spc="81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He</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10" kern="0" spc="-833"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n</a:t>
                      </a:r>
                      <a:r>
                        <a:rPr lang="zh-CN" altLang="en-US" sz="1810" kern="0" spc="6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H</a:t>
                      </a:r>
                      <a:r>
                        <a:rPr lang="zh-CN" altLang="en-US" sz="1810" kern="0" spc="6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e</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匀强</a:t>
                      </a:r>
                      <a:r>
                        <a:rPr lang="zh-CN" altLang="en-US" sz="2010" kern="0" dirty="0" smtClean="0">
                          <a:solidFill>
                            <a:srgbClr val="000000"/>
                          </a:solidFill>
                          <a:latin typeface="Times New Roman" panose="02020603050405020304" pitchFamily="65" charset="-122"/>
                          <a:ea typeface="华文细黑" panose="02010600040101010101" pitchFamily="65" charset="-122"/>
                        </a:rPr>
                        <a:t>磁场</a:t>
                      </a:r>
                      <a:r>
                        <a:rPr lang="zh-CN" altLang="en-US" sz="2010" kern="0" dirty="0" smtClean="0">
                          <a:solidFill>
                            <a:srgbClr val="000000"/>
                          </a:solidFill>
                          <a:latin typeface="Times New Roman" panose="02020603050405020304" pitchFamily="65" charset="-122"/>
                          <a:ea typeface="华文细黑" panose="02010600040101010101" pitchFamily="65" charset="-122"/>
                        </a:rPr>
                        <a:t>中</a:t>
                      </a:r>
                      <a:r>
                        <a:rPr lang="zh-CN" altLang="en-US" sz="2010" kern="0" dirty="0" smtClean="0">
                          <a:solidFill>
                            <a:srgbClr val="000000"/>
                          </a:solidFill>
                          <a:latin typeface="Times New Roman" panose="02020603050405020304" pitchFamily="65" charset="-122"/>
                          <a:ea typeface="华文细黑" panose="02010600040101010101" pitchFamily="65" charset="-122"/>
                        </a:rPr>
                        <a:t>轨迹</a:t>
                      </a:r>
                      <a:r>
                        <a:rPr lang="zh-CN" altLang="en-US" sz="2010" kern="0" dirty="0" smtClean="0">
                          <a:solidFill>
                            <a:srgbClr val="000000"/>
                          </a:solidFill>
                          <a:latin typeface="Times New Roman" panose="02020603050405020304" pitchFamily="65" charset="-122"/>
                          <a:ea typeface="华文细黑" panose="02010600040101010101" pitchFamily="65" charset="-122"/>
                        </a:rPr>
                        <a:t>形状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5320" kern="0" spc="19352" dirty="0" smtClean="0">
                          <a:solidFill>
                            <a:srgbClr val="000000"/>
                          </a:solidFill>
                          <a:latin typeface="Times New Roman" panose="02020603050405020304" pitchFamily="65" charset="-122"/>
                          <a:ea typeface="华文细黑" panose="02010600040101010101" pitchFamily="65" charset="-122"/>
                        </a:rPr>
                        <a:t> </a:t>
                      </a:r>
                      <a:endParaRPr lang="zh-CN" altLang="en-US" sz="5320" kern="0" spc="19352"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4340" kern="0" spc="8182" dirty="0" smtClean="0">
                          <a:solidFill>
                            <a:srgbClr val="000000"/>
                          </a:solidFill>
                          <a:latin typeface="Times New Roman" panose="02020603050405020304" pitchFamily="65" charset="-122"/>
                          <a:ea typeface="华文细黑" panose="02010600040101010101" pitchFamily="65" charset="-122"/>
                        </a:rPr>
                        <a:t> </a:t>
                      </a:r>
                      <a:endParaRPr lang="zh-CN" altLang="en-US" sz="4340" kern="0" spc="8182"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衰变规律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电荷数守恒、质量数守恒</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bl>
          </a:graphicData>
        </a:graphic>
      </p:graphicFrame>
      <p:pic>
        <p:nvPicPr>
          <p:cNvPr id="9" name="图片 3" descr="textimage16.jpeg"/>
          <p:cNvPicPr>
            <a:picLocks noChangeAspect="1"/>
          </p:cNvPicPr>
          <p:nvPr/>
        </p:nvPicPr>
        <p:blipFill>
          <a:blip r:embed="rId1" cstate="print"/>
          <a:stretch>
            <a:fillRect/>
          </a:stretch>
        </p:blipFill>
        <p:spPr>
          <a:xfrm>
            <a:off x="4211887" y="4401241"/>
            <a:ext cx="1944216" cy="963244"/>
          </a:xfrm>
          <a:prstGeom prst="rect">
            <a:avLst/>
          </a:prstGeom>
        </p:spPr>
      </p:pic>
      <p:pic>
        <p:nvPicPr>
          <p:cNvPr id="10" name="图片 4" descr="textimage17.jpeg"/>
          <p:cNvPicPr>
            <a:picLocks noChangeAspect="1"/>
          </p:cNvPicPr>
          <p:nvPr/>
        </p:nvPicPr>
        <p:blipFill>
          <a:blip r:embed="rId2" cstate="print"/>
          <a:stretch>
            <a:fillRect/>
          </a:stretch>
        </p:blipFill>
        <p:spPr>
          <a:xfrm>
            <a:off x="8964414" y="4428381"/>
            <a:ext cx="1265825" cy="1008112"/>
          </a:xfrm>
          <a:prstGeom prst="rect">
            <a:avLst/>
          </a:prstGeom>
        </p:spPr>
      </p:pic>
      <p:graphicFrame>
        <p:nvGraphicFramePr>
          <p:cNvPr id="11" name="对象 10"/>
          <p:cNvGraphicFramePr>
            <a:graphicFrameLocks noChangeAspect="1"/>
          </p:cNvGraphicFramePr>
          <p:nvPr/>
        </p:nvGraphicFramePr>
        <p:xfrm>
          <a:off x="3472756" y="2736379"/>
          <a:ext cx="161925" cy="323850"/>
        </p:xfrm>
        <a:graphic>
          <a:graphicData uri="http://schemas.openxmlformats.org/presentationml/2006/ole">
            <mc:AlternateContent xmlns:mc="http://schemas.openxmlformats.org/markup-compatibility/2006">
              <mc:Choice xmlns:v="urn:schemas-microsoft-com:vml" Requires="v">
                <p:oleObj spid="_x0000_s12289" name="Equation" r:id="rId3" imgW="4267200" imgH="8534400" progId="Equation.DSMT4">
                  <p:embed/>
                </p:oleObj>
              </mc:Choice>
              <mc:Fallback>
                <p:oleObj name="Equation" r:id="rId3" imgW="4267200" imgH="8534400" progId="Equation.DSMT4">
                  <p:embed/>
                  <p:pic>
                    <p:nvPicPr>
                      <p:cNvPr id="0" name="图片 12288"/>
                      <p:cNvPicPr>
                        <a:picLocks noChangeAspect="1"/>
                      </p:cNvPicPr>
                      <p:nvPr/>
                    </p:nvPicPr>
                    <p:blipFill>
                      <a:blip r:embed="rId4"/>
                      <a:stretch>
                        <a:fillRect/>
                      </a:stretch>
                    </p:blipFill>
                    <p:spPr>
                      <a:xfrm>
                        <a:off x="3472756" y="2736379"/>
                        <a:ext cx="161925" cy="32385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3797116" y="2736379"/>
          <a:ext cx="514349" cy="323849"/>
        </p:xfrm>
        <a:graphic>
          <a:graphicData uri="http://schemas.openxmlformats.org/presentationml/2006/ole">
            <mc:AlternateContent xmlns:mc="http://schemas.openxmlformats.org/markup-compatibility/2006">
              <mc:Choice xmlns:v="urn:schemas-microsoft-com:vml" Requires="v">
                <p:oleObj spid="_x0000_s12290" name="Equation" r:id="rId5" imgW="13716000" imgH="8534400" progId="Equation.DSMT4">
                  <p:embed/>
                </p:oleObj>
              </mc:Choice>
              <mc:Fallback>
                <p:oleObj name="Equation" r:id="rId5" imgW="13716000" imgH="8534400" progId="Equation.DSMT4">
                  <p:embed/>
                  <p:pic>
                    <p:nvPicPr>
                      <p:cNvPr id="0" name="图片 12289"/>
                      <p:cNvPicPr>
                        <a:picLocks noChangeAspect="1"/>
                      </p:cNvPicPr>
                      <p:nvPr/>
                    </p:nvPicPr>
                    <p:blipFill>
                      <a:blip r:embed="rId6"/>
                      <a:stretch>
                        <a:fillRect/>
                      </a:stretch>
                    </p:blipFill>
                    <p:spPr>
                      <a:xfrm>
                        <a:off x="3797116" y="2736379"/>
                        <a:ext cx="514349" cy="323849"/>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4470210" y="2736379"/>
          <a:ext cx="238125" cy="323850"/>
        </p:xfrm>
        <a:graphic>
          <a:graphicData uri="http://schemas.openxmlformats.org/presentationml/2006/ole">
            <mc:AlternateContent xmlns:mc="http://schemas.openxmlformats.org/markup-compatibility/2006">
              <mc:Choice xmlns:v="urn:schemas-microsoft-com:vml" Requires="v">
                <p:oleObj spid="_x0000_s12291" name="Equation" r:id="rId7" imgW="6400800" imgH="8534400" progId="Equation.DSMT4">
                  <p:embed/>
                </p:oleObj>
              </mc:Choice>
              <mc:Fallback>
                <p:oleObj name="Equation" r:id="rId7" imgW="6400800" imgH="8534400" progId="Equation.DSMT4">
                  <p:embed/>
                  <p:pic>
                    <p:nvPicPr>
                      <p:cNvPr id="0" name="图片 12290"/>
                      <p:cNvPicPr>
                        <a:picLocks noChangeAspect="1"/>
                      </p:cNvPicPr>
                      <p:nvPr/>
                    </p:nvPicPr>
                    <p:blipFill>
                      <a:blip r:embed="rId8"/>
                      <a:stretch>
                        <a:fillRect/>
                      </a:stretch>
                    </p:blipFill>
                    <p:spPr>
                      <a:xfrm>
                        <a:off x="4470210" y="2736379"/>
                        <a:ext cx="238125" cy="323850"/>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7580628" y="2718380"/>
          <a:ext cx="161925" cy="323850"/>
        </p:xfrm>
        <a:graphic>
          <a:graphicData uri="http://schemas.openxmlformats.org/presentationml/2006/ole">
            <mc:AlternateContent xmlns:mc="http://schemas.openxmlformats.org/markup-compatibility/2006">
              <mc:Choice xmlns:v="urn:schemas-microsoft-com:vml" Requires="v">
                <p:oleObj spid="_x0000_s12292" name="Equation" r:id="rId9" imgW="4267200" imgH="8534400" progId="Equation.DSMT4">
                  <p:embed/>
                </p:oleObj>
              </mc:Choice>
              <mc:Fallback>
                <p:oleObj name="Equation" r:id="rId9" imgW="4267200" imgH="8534400" progId="Equation.DSMT4">
                  <p:embed/>
                  <p:pic>
                    <p:nvPicPr>
                      <p:cNvPr id="0" name="图片 12291"/>
                      <p:cNvPicPr>
                        <a:picLocks noChangeAspect="1"/>
                      </p:cNvPicPr>
                      <p:nvPr/>
                    </p:nvPicPr>
                    <p:blipFill>
                      <a:blip r:embed="rId10"/>
                      <a:stretch>
                        <a:fillRect/>
                      </a:stretch>
                    </p:blipFill>
                    <p:spPr>
                      <a:xfrm>
                        <a:off x="7580628" y="2718380"/>
                        <a:ext cx="161925" cy="323850"/>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7904988" y="2718380"/>
          <a:ext cx="504825" cy="323850"/>
        </p:xfrm>
        <a:graphic>
          <a:graphicData uri="http://schemas.openxmlformats.org/presentationml/2006/ole">
            <mc:AlternateContent xmlns:mc="http://schemas.openxmlformats.org/markup-compatibility/2006">
              <mc:Choice xmlns:v="urn:schemas-microsoft-com:vml" Requires="v">
                <p:oleObj spid="_x0000_s12293" name="Equation" r:id="rId11" imgW="13411200" imgH="8534400" progId="Equation.DSMT4">
                  <p:embed/>
                </p:oleObj>
              </mc:Choice>
              <mc:Fallback>
                <p:oleObj name="Equation" r:id="rId11" imgW="13411200" imgH="8534400" progId="Equation.DSMT4">
                  <p:embed/>
                  <p:pic>
                    <p:nvPicPr>
                      <p:cNvPr id="0" name="图片 12292"/>
                      <p:cNvPicPr>
                        <a:picLocks noChangeAspect="1"/>
                      </p:cNvPicPr>
                      <p:nvPr/>
                    </p:nvPicPr>
                    <p:blipFill>
                      <a:blip r:embed="rId12"/>
                      <a:stretch>
                        <a:fillRect/>
                      </a:stretch>
                    </p:blipFill>
                    <p:spPr>
                      <a:xfrm>
                        <a:off x="7904988" y="2718380"/>
                        <a:ext cx="504825" cy="323850"/>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8568557" y="2718380"/>
          <a:ext cx="314324" cy="323849"/>
        </p:xfrm>
        <a:graphic>
          <a:graphicData uri="http://schemas.openxmlformats.org/presentationml/2006/ole">
            <mc:AlternateContent xmlns:mc="http://schemas.openxmlformats.org/markup-compatibility/2006">
              <mc:Choice xmlns:v="urn:schemas-microsoft-com:vml" Requires="v">
                <p:oleObj spid="_x0000_s12294" name="Equation" r:id="rId13" imgW="8229600" imgH="8534400" progId="Equation.DSMT4">
                  <p:embed/>
                </p:oleObj>
              </mc:Choice>
              <mc:Fallback>
                <p:oleObj name="Equation" r:id="rId13" imgW="8229600" imgH="8534400" progId="Equation.DSMT4">
                  <p:embed/>
                  <p:pic>
                    <p:nvPicPr>
                      <p:cNvPr id="0" name="图片 12293"/>
                      <p:cNvPicPr>
                        <a:picLocks noChangeAspect="1"/>
                      </p:cNvPicPr>
                      <p:nvPr/>
                    </p:nvPicPr>
                    <p:blipFill>
                      <a:blip r:embed="rId14"/>
                      <a:stretch>
                        <a:fillRect/>
                      </a:stretch>
                    </p:blipFill>
                    <p:spPr>
                      <a:xfrm>
                        <a:off x="8568557" y="2718380"/>
                        <a:ext cx="314324" cy="323849"/>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3485957" y="3839741"/>
          <a:ext cx="209550" cy="323850"/>
        </p:xfrm>
        <a:graphic>
          <a:graphicData uri="http://schemas.openxmlformats.org/presentationml/2006/ole">
            <mc:AlternateContent xmlns:mc="http://schemas.openxmlformats.org/markup-compatibility/2006">
              <mc:Choice xmlns:v="urn:schemas-microsoft-com:vml" Requires="v">
                <p:oleObj spid="_x0000_s12295" name="Equation" r:id="rId15" imgW="5486400" imgH="8534400" progId="Equation.DSMT4">
                  <p:embed/>
                </p:oleObj>
              </mc:Choice>
              <mc:Fallback>
                <p:oleObj name="Equation" r:id="rId15" imgW="5486400" imgH="8534400" progId="Equation.DSMT4">
                  <p:embed/>
                  <p:pic>
                    <p:nvPicPr>
                      <p:cNvPr id="0" name="图片 12294"/>
                      <p:cNvPicPr>
                        <a:picLocks noChangeAspect="1"/>
                      </p:cNvPicPr>
                      <p:nvPr/>
                    </p:nvPicPr>
                    <p:blipFill>
                      <a:blip r:embed="rId16"/>
                      <a:stretch>
                        <a:fillRect/>
                      </a:stretch>
                    </p:blipFill>
                    <p:spPr>
                      <a:xfrm>
                        <a:off x="3485957" y="3839741"/>
                        <a:ext cx="209550" cy="323850"/>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nvGraphicFramePr>
        <p:xfrm>
          <a:off x="4024242" y="3839741"/>
          <a:ext cx="228599" cy="323849"/>
        </p:xfrm>
        <a:graphic>
          <a:graphicData uri="http://schemas.openxmlformats.org/presentationml/2006/ole">
            <mc:AlternateContent xmlns:mc="http://schemas.openxmlformats.org/markup-compatibility/2006">
              <mc:Choice xmlns:v="urn:schemas-microsoft-com:vml" Requires="v">
                <p:oleObj spid="_x0000_s12296" name="Equation" r:id="rId17" imgW="6096000" imgH="8534400" progId="Equation.DSMT4">
                  <p:embed/>
                </p:oleObj>
              </mc:Choice>
              <mc:Fallback>
                <p:oleObj name="Equation" r:id="rId17" imgW="6096000" imgH="8534400" progId="Equation.DSMT4">
                  <p:embed/>
                  <p:pic>
                    <p:nvPicPr>
                      <p:cNvPr id="0" name="图片 12295"/>
                      <p:cNvPicPr>
                        <a:picLocks noChangeAspect="1"/>
                      </p:cNvPicPr>
                      <p:nvPr/>
                    </p:nvPicPr>
                    <p:blipFill>
                      <a:blip r:embed="rId18"/>
                      <a:stretch>
                        <a:fillRect/>
                      </a:stretch>
                    </p:blipFill>
                    <p:spPr>
                      <a:xfrm>
                        <a:off x="4024242" y="3839741"/>
                        <a:ext cx="228599" cy="323849"/>
                      </a:xfrm>
                      <a:prstGeom prst="rect">
                        <a:avLst/>
                      </a:prstGeom>
                      <a:noFill/>
                      <a:ln w="9525">
                        <a:noFill/>
                      </a:ln>
                    </p:spPr>
                  </p:pic>
                </p:oleObj>
              </mc:Fallback>
            </mc:AlternateContent>
          </a:graphicData>
        </a:graphic>
      </p:graphicFrame>
      <p:graphicFrame>
        <p:nvGraphicFramePr>
          <p:cNvPr id="19" name="对象 18"/>
          <p:cNvGraphicFramePr>
            <a:graphicFrameLocks noChangeAspect="1"/>
          </p:cNvGraphicFramePr>
          <p:nvPr/>
        </p:nvGraphicFramePr>
        <p:xfrm>
          <a:off x="4380642" y="3839741"/>
          <a:ext cx="333374" cy="323849"/>
        </p:xfrm>
        <a:graphic>
          <a:graphicData uri="http://schemas.openxmlformats.org/presentationml/2006/ole">
            <mc:AlternateContent xmlns:mc="http://schemas.openxmlformats.org/markup-compatibility/2006">
              <mc:Choice xmlns:v="urn:schemas-microsoft-com:vml" Requires="v">
                <p:oleObj spid="_x0000_s12297" name="Equation" r:id="rId19" imgW="8839200" imgH="8534400" progId="Equation.DSMT4">
                  <p:embed/>
                </p:oleObj>
              </mc:Choice>
              <mc:Fallback>
                <p:oleObj name="Equation" r:id="rId19" imgW="8839200" imgH="8534400" progId="Equation.DSMT4">
                  <p:embed/>
                  <p:pic>
                    <p:nvPicPr>
                      <p:cNvPr id="0" name="图片 12296"/>
                      <p:cNvPicPr>
                        <a:picLocks noChangeAspect="1"/>
                      </p:cNvPicPr>
                      <p:nvPr/>
                    </p:nvPicPr>
                    <p:blipFill>
                      <a:blip r:embed="rId20"/>
                      <a:stretch>
                        <a:fillRect/>
                      </a:stretch>
                    </p:blipFill>
                    <p:spPr>
                      <a:xfrm>
                        <a:off x="4380642" y="3839741"/>
                        <a:ext cx="333374" cy="323849"/>
                      </a:xfrm>
                      <a:prstGeom prst="rect">
                        <a:avLst/>
                      </a:prstGeom>
                      <a:noFill/>
                      <a:ln w="9525">
                        <a:noFill/>
                      </a:ln>
                    </p:spPr>
                  </p:pic>
                </p:oleObj>
              </mc:Fallback>
            </mc:AlternateContent>
          </a:graphicData>
        </a:graphic>
      </p:graphicFrame>
      <p:graphicFrame>
        <p:nvGraphicFramePr>
          <p:cNvPr id="20" name="对象 19"/>
          <p:cNvGraphicFramePr>
            <a:graphicFrameLocks noChangeAspect="1"/>
          </p:cNvGraphicFramePr>
          <p:nvPr/>
        </p:nvGraphicFramePr>
        <p:xfrm>
          <a:off x="7567687" y="3839741"/>
          <a:ext cx="123824" cy="323849"/>
        </p:xfrm>
        <a:graphic>
          <a:graphicData uri="http://schemas.openxmlformats.org/presentationml/2006/ole">
            <mc:AlternateContent xmlns:mc="http://schemas.openxmlformats.org/markup-compatibility/2006">
              <mc:Choice xmlns:v="urn:schemas-microsoft-com:vml" Requires="v">
                <p:oleObj spid="_x0000_s12298" name="Equation" r:id="rId21" imgW="3352800" imgH="8534400" progId="Equation.DSMT4">
                  <p:embed/>
                </p:oleObj>
              </mc:Choice>
              <mc:Fallback>
                <p:oleObj name="Equation" r:id="rId21" imgW="3352800" imgH="8534400" progId="Equation.DSMT4">
                  <p:embed/>
                  <p:pic>
                    <p:nvPicPr>
                      <p:cNvPr id="0" name="图片 12297"/>
                      <p:cNvPicPr>
                        <a:picLocks noChangeAspect="1"/>
                      </p:cNvPicPr>
                      <p:nvPr/>
                    </p:nvPicPr>
                    <p:blipFill>
                      <a:blip r:embed="rId22"/>
                      <a:stretch>
                        <a:fillRect/>
                      </a:stretch>
                    </p:blipFill>
                    <p:spPr>
                      <a:xfrm>
                        <a:off x="7567687" y="3839741"/>
                        <a:ext cx="123824" cy="323849"/>
                      </a:xfrm>
                      <a:prstGeom prst="rect">
                        <a:avLst/>
                      </a:prstGeom>
                      <a:noFill/>
                      <a:ln w="9525">
                        <a:noFill/>
                      </a:ln>
                    </p:spPr>
                  </p:pic>
                </p:oleObj>
              </mc:Fallback>
            </mc:AlternateContent>
          </a:graphicData>
        </a:graphic>
      </p:graphicFrame>
      <p:graphicFrame>
        <p:nvGraphicFramePr>
          <p:cNvPr id="21" name="对象 20"/>
          <p:cNvGraphicFramePr>
            <a:graphicFrameLocks noChangeAspect="1"/>
          </p:cNvGraphicFramePr>
          <p:nvPr/>
        </p:nvGraphicFramePr>
        <p:xfrm>
          <a:off x="7819312" y="3839741"/>
          <a:ext cx="314324" cy="323849"/>
        </p:xfrm>
        <a:graphic>
          <a:graphicData uri="http://schemas.openxmlformats.org/presentationml/2006/ole">
            <mc:AlternateContent xmlns:mc="http://schemas.openxmlformats.org/markup-compatibility/2006">
              <mc:Choice xmlns:v="urn:schemas-microsoft-com:vml" Requires="v">
                <p:oleObj spid="_x0000_s12299" name="Equation" r:id="rId23" imgW="8229600" imgH="8534400" progId="Equation.DSMT4">
                  <p:embed/>
                </p:oleObj>
              </mc:Choice>
              <mc:Fallback>
                <p:oleObj name="Equation" r:id="rId23" imgW="8229600" imgH="8534400" progId="Equation.DSMT4">
                  <p:embed/>
                  <p:pic>
                    <p:nvPicPr>
                      <p:cNvPr id="0" name="图片 12298"/>
                      <p:cNvPicPr>
                        <a:picLocks noChangeAspect="1"/>
                      </p:cNvPicPr>
                      <p:nvPr/>
                    </p:nvPicPr>
                    <p:blipFill>
                      <a:blip r:embed="rId24"/>
                      <a:stretch>
                        <a:fillRect/>
                      </a:stretch>
                    </p:blipFill>
                    <p:spPr>
                      <a:xfrm>
                        <a:off x="7819312" y="3839741"/>
                        <a:ext cx="314324" cy="323849"/>
                      </a:xfrm>
                      <a:prstGeom prst="rect">
                        <a:avLst/>
                      </a:prstGeom>
                      <a:noFill/>
                      <a:ln w="9525">
                        <a:noFill/>
                      </a:ln>
                    </p:spPr>
                  </p:pic>
                </p:oleObj>
              </mc:Fallback>
            </mc:AlternateContent>
          </a:graphicData>
        </a:graphic>
      </p:graphicFrame>
      <p:graphicFrame>
        <p:nvGraphicFramePr>
          <p:cNvPr id="22" name="对象 21"/>
          <p:cNvGraphicFramePr>
            <a:graphicFrameLocks noChangeAspect="1"/>
          </p:cNvGraphicFramePr>
          <p:nvPr/>
        </p:nvGraphicFramePr>
        <p:xfrm>
          <a:off x="8318223" y="3839741"/>
          <a:ext cx="314324" cy="323849"/>
        </p:xfrm>
        <a:graphic>
          <a:graphicData uri="http://schemas.openxmlformats.org/presentationml/2006/ole">
            <mc:AlternateContent xmlns:mc="http://schemas.openxmlformats.org/markup-compatibility/2006">
              <mc:Choice xmlns:v="urn:schemas-microsoft-com:vml" Requires="v">
                <p:oleObj spid="_x0000_s12300" name="Equation" r:id="rId25" imgW="8229600" imgH="8534400" progId="Equation.DSMT4">
                  <p:embed/>
                </p:oleObj>
              </mc:Choice>
              <mc:Fallback>
                <p:oleObj name="Equation" r:id="rId25" imgW="8229600" imgH="8534400" progId="Equation.DSMT4">
                  <p:embed/>
                  <p:pic>
                    <p:nvPicPr>
                      <p:cNvPr id="0" name="图片 12299"/>
                      <p:cNvPicPr>
                        <a:picLocks noChangeAspect="1"/>
                      </p:cNvPicPr>
                      <p:nvPr/>
                    </p:nvPicPr>
                    <p:blipFill>
                      <a:blip r:embed="rId26"/>
                      <a:stretch>
                        <a:fillRect/>
                      </a:stretch>
                    </p:blipFill>
                    <p:spPr>
                      <a:xfrm>
                        <a:off x="8318223" y="3839741"/>
                        <a:ext cx="314324" cy="32384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11362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2.γ射线:</a:t>
            </a:r>
            <a:r>
              <a:rPr lang="zh-CN" altLang="en-US" sz="2410" kern="0" dirty="0" smtClean="0">
                <a:solidFill>
                  <a:srgbClr val="000000"/>
                </a:solidFill>
                <a:latin typeface="Times New Roman" panose="02020603050405020304" pitchFamily="65" charset="-122"/>
                <a:ea typeface="华文细黑" panose="02010600040101010101" pitchFamily="65" charset="-122"/>
              </a:rPr>
              <a:t>γ射线经常是伴随着α射线或β射线同时产生的。</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3.依据“两个守恒”确定衰变次数</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设放射性元素 </a:t>
            </a:r>
            <a:r>
              <a:rPr lang="zh-CN" altLang="en-US" sz="2140" kern="0" spc="-79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X经过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次α衰变和</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次β衰变后,变成稳定的新元素 </a:t>
            </a:r>
            <a:r>
              <a:rPr lang="zh-CN" altLang="en-US" sz="2140" kern="0" spc="-41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Y,则表示核反应</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的方程为 </a:t>
            </a:r>
            <a:r>
              <a:rPr lang="zh-CN" altLang="en-US" sz="2140" kern="0" spc="-79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X</a:t>
            </a:r>
            <a:r>
              <a:rPr lang="zh-CN" altLang="en-US" sz="1820" kern="0" spc="57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140" kern="0" spc="-41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Y+</a:t>
            </a:r>
            <a:r>
              <a:rPr lang="zh-CN" altLang="en-US" sz="2140" kern="0" spc="-4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He+</a:t>
            </a:r>
            <a:r>
              <a:rPr lang="zh-CN" altLang="en-US" sz="2140" kern="0" spc="93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e。</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根据质量数守恒和电荷数守恒可列方程</a:t>
            </a:r>
            <a:endParaRPr lang="zh-CN" altLang="en-US"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'+4</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Z</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Z</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两式联立得</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291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291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Z</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Z</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18.jpeg"/>
          <p:cNvPicPr>
            <a:picLocks noChangeAspect="1"/>
          </p:cNvPicPr>
          <p:nvPr/>
        </p:nvPicPr>
        <p:blipFill>
          <a:blip r:embed="rId1" cstate="print"/>
          <a:stretch>
            <a:fillRect/>
          </a:stretch>
        </p:blipFill>
        <p:spPr>
          <a:xfrm>
            <a:off x="2160933" y="2471295"/>
            <a:ext cx="304800" cy="323850"/>
          </a:xfrm>
          <a:prstGeom prst="rect">
            <a:avLst/>
          </a:prstGeom>
        </p:spPr>
      </p:pic>
      <p:graphicFrame>
        <p:nvGraphicFramePr>
          <p:cNvPr id="5" name="对象 4"/>
          <p:cNvGraphicFramePr>
            <a:graphicFrameLocks noChangeAspect="1"/>
          </p:cNvGraphicFramePr>
          <p:nvPr/>
        </p:nvGraphicFramePr>
        <p:xfrm>
          <a:off x="2380500" y="1915717"/>
          <a:ext cx="171450" cy="381000"/>
        </p:xfrm>
        <a:graphic>
          <a:graphicData uri="http://schemas.openxmlformats.org/presentationml/2006/ole">
            <mc:AlternateContent xmlns:mc="http://schemas.openxmlformats.org/markup-compatibility/2006">
              <mc:Choice xmlns:v="urn:schemas-microsoft-com:vml" Requires="v">
                <p:oleObj spid="_x0000_s13313" name="Equation" r:id="rId2" imgW="4572000" imgH="10058400" progId="Equation.DSMT4">
                  <p:embed/>
                </p:oleObj>
              </mc:Choice>
              <mc:Fallback>
                <p:oleObj name="Equation" r:id="rId2" imgW="4572000" imgH="10058400" progId="Equation.DSMT4">
                  <p:embed/>
                  <p:pic>
                    <p:nvPicPr>
                      <p:cNvPr id="0" name="图片 13312"/>
                      <p:cNvPicPr>
                        <a:picLocks noChangeAspect="1"/>
                      </p:cNvPicPr>
                      <p:nvPr/>
                    </p:nvPicPr>
                    <p:blipFill>
                      <a:blip r:embed="rId3"/>
                      <a:stretch>
                        <a:fillRect/>
                      </a:stretch>
                    </p:blipFill>
                    <p:spPr>
                      <a:xfrm>
                        <a:off x="2380500" y="1915717"/>
                        <a:ext cx="171450" cy="381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112398" y="1915717"/>
          <a:ext cx="219075" cy="381000"/>
        </p:xfrm>
        <a:graphic>
          <a:graphicData uri="http://schemas.openxmlformats.org/presentationml/2006/ole">
            <mc:AlternateContent xmlns:mc="http://schemas.openxmlformats.org/markup-compatibility/2006">
              <mc:Choice xmlns:v="urn:schemas-microsoft-com:vml" Requires="v">
                <p:oleObj spid="_x0000_s13315" name="Equation" r:id="rId4" imgW="5791200" imgH="10058400" progId="Equation.DSMT4">
                  <p:embed/>
                </p:oleObj>
              </mc:Choice>
              <mc:Fallback>
                <p:oleObj name="Equation" r:id="rId4" imgW="5791200" imgH="10058400" progId="Equation.DSMT4">
                  <p:embed/>
                  <p:pic>
                    <p:nvPicPr>
                      <p:cNvPr id="0" name="图片 13314"/>
                      <p:cNvPicPr>
                        <a:picLocks noChangeAspect="1"/>
                      </p:cNvPicPr>
                      <p:nvPr/>
                    </p:nvPicPr>
                    <p:blipFill>
                      <a:blip r:embed="rId5"/>
                      <a:stretch>
                        <a:fillRect/>
                      </a:stretch>
                    </p:blipFill>
                    <p:spPr>
                      <a:xfrm>
                        <a:off x="9112398" y="1915717"/>
                        <a:ext cx="219075" cy="3810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768500" y="2472637"/>
          <a:ext cx="171450" cy="381000"/>
        </p:xfrm>
        <a:graphic>
          <a:graphicData uri="http://schemas.openxmlformats.org/presentationml/2006/ole">
            <mc:AlternateContent xmlns:mc="http://schemas.openxmlformats.org/markup-compatibility/2006">
              <mc:Choice xmlns:v="urn:schemas-microsoft-com:vml" Requires="v">
                <p:oleObj spid="_x0000_s13316" name="Equation" r:id="rId6" imgW="4572000" imgH="10058400" progId="Equation.DSMT4">
                  <p:embed/>
                </p:oleObj>
              </mc:Choice>
              <mc:Fallback>
                <p:oleObj name="Equation" r:id="rId6" imgW="4572000" imgH="10058400" progId="Equation.DSMT4">
                  <p:embed/>
                  <p:pic>
                    <p:nvPicPr>
                      <p:cNvPr id="0" name="图片 13315"/>
                      <p:cNvPicPr>
                        <a:picLocks noChangeAspect="1"/>
                      </p:cNvPicPr>
                      <p:nvPr/>
                    </p:nvPicPr>
                    <p:blipFill>
                      <a:blip r:embed="rId7"/>
                      <a:stretch>
                        <a:fillRect/>
                      </a:stretch>
                    </p:blipFill>
                    <p:spPr>
                      <a:xfrm>
                        <a:off x="1768500" y="2472637"/>
                        <a:ext cx="171450"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542233" y="2472637"/>
          <a:ext cx="219074" cy="380999"/>
        </p:xfrm>
        <a:graphic>
          <a:graphicData uri="http://schemas.openxmlformats.org/presentationml/2006/ole">
            <mc:AlternateContent xmlns:mc="http://schemas.openxmlformats.org/markup-compatibility/2006">
              <mc:Choice xmlns:v="urn:schemas-microsoft-com:vml" Requires="v">
                <p:oleObj spid="_x0000_s13317" name="Equation" r:id="rId8" imgW="5791200" imgH="10058400" progId="Equation.DSMT4">
                  <p:embed/>
                </p:oleObj>
              </mc:Choice>
              <mc:Fallback>
                <p:oleObj name="Equation" r:id="rId8" imgW="5791200" imgH="10058400" progId="Equation.DSMT4">
                  <p:embed/>
                  <p:pic>
                    <p:nvPicPr>
                      <p:cNvPr id="0" name="图片 13316"/>
                      <p:cNvPicPr>
                        <a:picLocks noChangeAspect="1"/>
                      </p:cNvPicPr>
                      <p:nvPr/>
                    </p:nvPicPr>
                    <p:blipFill>
                      <a:blip r:embed="rId9"/>
                      <a:stretch>
                        <a:fillRect/>
                      </a:stretch>
                    </p:blipFill>
                    <p:spPr>
                      <a:xfrm>
                        <a:off x="2542233" y="2472637"/>
                        <a:ext cx="219074" cy="3809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154865" y="2472637"/>
          <a:ext cx="266699" cy="380999"/>
        </p:xfrm>
        <a:graphic>
          <a:graphicData uri="http://schemas.openxmlformats.org/presentationml/2006/ole">
            <mc:AlternateContent xmlns:mc="http://schemas.openxmlformats.org/markup-compatibility/2006">
              <mc:Choice xmlns:v="urn:schemas-microsoft-com:vml" Requires="v">
                <p:oleObj spid="_x0000_s13318" name="Equation" r:id="rId10" imgW="7010400" imgH="10058400" progId="Equation.DSMT4">
                  <p:embed/>
                </p:oleObj>
              </mc:Choice>
              <mc:Fallback>
                <p:oleObj name="Equation" r:id="rId10" imgW="7010400" imgH="10058400" progId="Equation.DSMT4">
                  <p:embed/>
                  <p:pic>
                    <p:nvPicPr>
                      <p:cNvPr id="0" name="图片 13317"/>
                      <p:cNvPicPr>
                        <a:picLocks noChangeAspect="1"/>
                      </p:cNvPicPr>
                      <p:nvPr/>
                    </p:nvPicPr>
                    <p:blipFill>
                      <a:blip r:embed="rId11"/>
                      <a:stretch>
                        <a:fillRect/>
                      </a:stretch>
                    </p:blipFill>
                    <p:spPr>
                      <a:xfrm>
                        <a:off x="3154865" y="2472637"/>
                        <a:ext cx="266699" cy="3809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950939" y="2472637"/>
          <a:ext cx="390524" cy="380999"/>
        </p:xfrm>
        <a:graphic>
          <a:graphicData uri="http://schemas.openxmlformats.org/presentationml/2006/ole">
            <mc:AlternateContent xmlns:mc="http://schemas.openxmlformats.org/markup-compatibility/2006">
              <mc:Choice xmlns:v="urn:schemas-microsoft-com:vml" Requires="v">
                <p:oleObj spid="_x0000_s13319" name="Equation" r:id="rId12" imgW="10363200" imgH="10058400" progId="Equation.DSMT4">
                  <p:embed/>
                </p:oleObj>
              </mc:Choice>
              <mc:Fallback>
                <p:oleObj name="Equation" r:id="rId12" imgW="10363200" imgH="10058400" progId="Equation.DSMT4">
                  <p:embed/>
                  <p:pic>
                    <p:nvPicPr>
                      <p:cNvPr id="0" name="图片 13318"/>
                      <p:cNvPicPr>
                        <a:picLocks noChangeAspect="1"/>
                      </p:cNvPicPr>
                      <p:nvPr/>
                    </p:nvPicPr>
                    <p:blipFill>
                      <a:blip r:embed="rId13"/>
                      <a:stretch>
                        <a:fillRect/>
                      </a:stretch>
                    </p:blipFill>
                    <p:spPr>
                      <a:xfrm>
                        <a:off x="3950939" y="2472637"/>
                        <a:ext cx="390524" cy="380999"/>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2323573" y="4167183"/>
          <a:ext cx="762000" cy="657225"/>
        </p:xfrm>
        <a:graphic>
          <a:graphicData uri="http://schemas.openxmlformats.org/presentationml/2006/ole">
            <mc:AlternateContent xmlns:mc="http://schemas.openxmlformats.org/markup-compatibility/2006">
              <mc:Choice xmlns:v="urn:schemas-microsoft-com:vml" Requires="v">
                <p:oleObj spid="_x0000_s13320" name="Equation" r:id="rId14" imgW="20116800" imgH="17373600" progId="Equation.DSMT4">
                  <p:embed/>
                </p:oleObj>
              </mc:Choice>
              <mc:Fallback>
                <p:oleObj name="Equation" r:id="rId14" imgW="20116800" imgH="17373600" progId="Equation.DSMT4">
                  <p:embed/>
                  <p:pic>
                    <p:nvPicPr>
                      <p:cNvPr id="0" name="图片 13319"/>
                      <p:cNvPicPr>
                        <a:picLocks noChangeAspect="1"/>
                      </p:cNvPicPr>
                      <p:nvPr/>
                    </p:nvPicPr>
                    <p:blipFill>
                      <a:blip r:embed="rId15"/>
                      <a:stretch>
                        <a:fillRect/>
                      </a:stretch>
                    </p:blipFill>
                    <p:spPr>
                      <a:xfrm>
                        <a:off x="2323573" y="4167183"/>
                        <a:ext cx="762000"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3544101" y="4167183"/>
          <a:ext cx="762000" cy="657225"/>
        </p:xfrm>
        <a:graphic>
          <a:graphicData uri="http://schemas.openxmlformats.org/presentationml/2006/ole">
            <mc:AlternateContent xmlns:mc="http://schemas.openxmlformats.org/markup-compatibility/2006">
              <mc:Choice xmlns:v="urn:schemas-microsoft-com:vml" Requires="v">
                <p:oleObj spid="_x0000_s13321" name="Equation" r:id="rId16" imgW="20116800" imgH="17373600" progId="Equation.DSMT4">
                  <p:embed/>
                </p:oleObj>
              </mc:Choice>
              <mc:Fallback>
                <p:oleObj name="Equation" r:id="rId16" imgW="20116800" imgH="17373600" progId="Equation.DSMT4">
                  <p:embed/>
                  <p:pic>
                    <p:nvPicPr>
                      <p:cNvPr id="0" name="图片 13320"/>
                      <p:cNvPicPr>
                        <a:picLocks noChangeAspect="1"/>
                      </p:cNvPicPr>
                      <p:nvPr/>
                    </p:nvPicPr>
                    <p:blipFill>
                      <a:blip r:embed="rId17"/>
                      <a:stretch>
                        <a:fillRect/>
                      </a:stretch>
                    </p:blipFill>
                    <p:spPr>
                      <a:xfrm>
                        <a:off x="3544101" y="4167183"/>
                        <a:ext cx="762000"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637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黑体辐射与能量子</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1.热辐射:</a:t>
            </a:r>
            <a:r>
              <a:rPr lang="zh-CN" altLang="en-US" sz="2410" u="sng" kern="0" dirty="0" smtClean="0">
                <a:solidFill>
                  <a:srgbClr val="000000"/>
                </a:solidFill>
                <a:latin typeface="Times New Roman" panose="02020603050405020304" pitchFamily="65" charset="-122"/>
                <a:ea typeface="华文细黑" panose="02010600040101010101" pitchFamily="65" charset="-122"/>
              </a:rPr>
              <a:t>一切物体都在辐射电磁波</a:t>
            </a:r>
            <a:r>
              <a:rPr lang="zh-CN" altLang="en-US" sz="2410" kern="0" dirty="0" smtClean="0">
                <a:solidFill>
                  <a:srgbClr val="000000"/>
                </a:solidFill>
                <a:latin typeface="Times New Roman" panose="02020603050405020304" pitchFamily="65" charset="-122"/>
                <a:ea typeface="华文细黑" panose="02010600040101010101" pitchFamily="65" charset="-122"/>
              </a:rPr>
              <a:t>,这种辐射与物体的温度有关,所以叫作热辐射。</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2.黑体与黑体辐射</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(1)黑体:能够完全吸收入射的各种波长的电磁波而不发生反射,这种物体就是绝对黑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体,简称黑体。黑体是一个理想化的模型。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如图,如果在一个空腔壁上开一个很小的孔,那么射入小孔的电磁波在空腔内表面会发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生多次反射和吸收,最终不能从空腔射出。这个带小孔的空腔就成了一个绝对黑体。</a:t>
            </a:r>
            <a:endParaRPr lang="zh-CN" altLang="en-US" dirty="0"/>
          </a:p>
        </p:txBody>
      </p:sp>
      <p:pic>
        <p:nvPicPr>
          <p:cNvPr id="3" name="图片 3" descr="textimage0.jpeg"/>
          <p:cNvPicPr>
            <a:picLocks noChangeAspect="1"/>
          </p:cNvPicPr>
          <p:nvPr/>
        </p:nvPicPr>
        <p:blipFill>
          <a:blip r:embed="rId1" cstate="print"/>
          <a:stretch>
            <a:fillRect/>
          </a:stretch>
        </p:blipFill>
        <p:spPr>
          <a:xfrm>
            <a:off x="4859958" y="4716413"/>
            <a:ext cx="2257425" cy="16192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1"/>
          <a:ext cx="11268000" cy="1985137"/>
        </p:xfrm>
        <a:graphic>
          <a:graphicData uri="http://schemas.openxmlformats.org/drawingml/2006/table">
            <a:tbl>
              <a:tblPr/>
              <a:tblGrid>
                <a:gridCol w="1223606"/>
                <a:gridCol w="1656184"/>
                <a:gridCol w="1440160"/>
                <a:gridCol w="1512168"/>
                <a:gridCol w="5435882"/>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本质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射出速度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电离本领</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穿透本领</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0">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α</a:t>
                      </a:r>
                      <a:r>
                        <a:rPr lang="zh-CN" altLang="en-US" sz="2010" kern="0" dirty="0" smtClean="0">
                          <a:solidFill>
                            <a:srgbClr val="000000"/>
                          </a:solidFill>
                          <a:latin typeface="Times New Roman" panose="02020603050405020304" pitchFamily="65" charset="-122"/>
                          <a:ea typeface="华文细黑" panose="02010600040101010101" pitchFamily="65" charset="-122"/>
                        </a:rPr>
                        <a:t>射线</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高速氦</a:t>
                      </a:r>
                      <a:r>
                        <a:rPr lang="zh-CN" altLang="en-US" sz="2010" kern="0" dirty="0" smtClean="0">
                          <a:solidFill>
                            <a:srgbClr val="000000"/>
                          </a:solidFill>
                          <a:latin typeface="Times New Roman" panose="02020603050405020304" pitchFamily="65" charset="-122"/>
                          <a:ea typeface="华文细黑" panose="02010600040101010101" pitchFamily="65" charset="-122"/>
                        </a:rPr>
                        <a:t>核流</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0.1c</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很强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弱(小纸片</a:t>
                      </a:r>
                      <a:r>
                        <a:rPr lang="zh-CN" altLang="en-US" sz="2010" kern="0" dirty="0" smtClean="0">
                          <a:solidFill>
                            <a:srgbClr val="000000"/>
                          </a:solidFill>
                          <a:latin typeface="Times New Roman" panose="02020603050405020304" pitchFamily="65" charset="-122"/>
                          <a:ea typeface="华文细黑" panose="02010600040101010101" pitchFamily="65" charset="-122"/>
                        </a:rPr>
                        <a:t>即可</a:t>
                      </a:r>
                      <a:r>
                        <a:rPr lang="zh-CN" altLang="en-US" sz="2010" kern="0" dirty="0" smtClean="0">
                          <a:solidFill>
                            <a:srgbClr val="000000"/>
                          </a:solidFill>
                          <a:latin typeface="Times New Roman" panose="02020603050405020304" pitchFamily="65" charset="-122"/>
                          <a:ea typeface="华文细黑" panose="02010600040101010101" pitchFamily="65" charset="-122"/>
                        </a:rPr>
                        <a:t>挡住)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β</a:t>
                      </a:r>
                      <a:r>
                        <a:rPr lang="zh-CN" altLang="en-US" sz="2010" kern="0" dirty="0" smtClean="0">
                          <a:solidFill>
                            <a:srgbClr val="000000"/>
                          </a:solidFill>
                          <a:latin typeface="Times New Roman" panose="02020603050405020304" pitchFamily="65" charset="-122"/>
                          <a:ea typeface="华文细黑" panose="02010600040101010101" pitchFamily="65" charset="-122"/>
                        </a:rPr>
                        <a:t>射线</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高速电子流</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0.99c</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较弱</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较强(能穿透</a:t>
                      </a:r>
                      <a:r>
                        <a:rPr lang="zh-CN" altLang="en-US" sz="2010" kern="0" dirty="0" smtClean="0">
                          <a:solidFill>
                            <a:srgbClr val="000000"/>
                          </a:solidFill>
                          <a:latin typeface="Times New Roman" panose="02020603050405020304" pitchFamily="65" charset="-122"/>
                          <a:ea typeface="华文细黑" panose="02010600040101010101" pitchFamily="65" charset="-122"/>
                        </a:rPr>
                        <a:t>几毫米</a:t>
                      </a:r>
                      <a:r>
                        <a:rPr lang="zh-CN" altLang="en-US" sz="2010" kern="0" dirty="0" smtClean="0">
                          <a:solidFill>
                            <a:srgbClr val="000000"/>
                          </a:solidFill>
                          <a:latin typeface="Times New Roman" panose="02020603050405020304" pitchFamily="65" charset="-122"/>
                          <a:ea typeface="华文细黑" panose="02010600040101010101" pitchFamily="65" charset="-122"/>
                        </a:rPr>
                        <a:t>厚的铝板)</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γ</a:t>
                      </a:r>
                      <a:r>
                        <a:rPr lang="zh-CN" altLang="en-US" sz="2010" kern="0" dirty="0" smtClean="0">
                          <a:solidFill>
                            <a:srgbClr val="000000"/>
                          </a:solidFill>
                          <a:latin typeface="Times New Roman" panose="02020603050405020304" pitchFamily="65" charset="-122"/>
                          <a:ea typeface="华文细黑" panose="02010600040101010101" pitchFamily="65" charset="-122"/>
                        </a:rPr>
                        <a:t>射线</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光子流</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c(</a:t>
                      </a:r>
                      <a:r>
                        <a:rPr lang="zh-CN" altLang="en-US" sz="2010" kern="0" dirty="0" smtClean="0">
                          <a:solidFill>
                            <a:srgbClr val="000000"/>
                          </a:solidFill>
                          <a:latin typeface="Times New Roman" panose="02020603050405020304" pitchFamily="65" charset="-122"/>
                          <a:ea typeface="华文细黑" panose="02010600040101010101" pitchFamily="65" charset="-122"/>
                        </a:rPr>
                        <a:t>光速)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很弱</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强(能穿透几</a:t>
                      </a:r>
                      <a:r>
                        <a:rPr lang="zh-CN" altLang="en-US" sz="2010" kern="0" dirty="0" smtClean="0">
                          <a:solidFill>
                            <a:srgbClr val="000000"/>
                          </a:solidFill>
                          <a:latin typeface="Times New Roman" panose="02020603050405020304" pitchFamily="65" charset="-122"/>
                          <a:ea typeface="华文细黑" panose="02010600040101010101" pitchFamily="65" charset="-122"/>
                        </a:rPr>
                        <a:t>厘米</a:t>
                      </a:r>
                      <a:r>
                        <a:rPr lang="zh-CN" altLang="en-US" sz="2010" kern="0" dirty="0" smtClean="0">
                          <a:solidFill>
                            <a:srgbClr val="000000"/>
                          </a:solidFill>
                          <a:latin typeface="Times New Roman" panose="02020603050405020304" pitchFamily="65" charset="-122"/>
                          <a:ea typeface="华文细黑" panose="02010600040101010101" pitchFamily="65" charset="-122"/>
                        </a:rPr>
                        <a:t>厚的铅板)</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
        <p:nvSpPr>
          <p:cNvPr id="3" name="TextBox 2"/>
          <p:cNvSpPr txBox="1"/>
          <p:nvPr/>
        </p:nvSpPr>
        <p:spPr>
          <a:xfrm>
            <a:off x="468000" y="648000"/>
            <a:ext cx="11831400" cy="497252"/>
          </a:xfrm>
          <a:prstGeom prst="rect">
            <a:avLst/>
          </a:prstGeom>
          <a:noFill/>
        </p:spPr>
        <p:txBody>
          <a:bodyPr wrap="square" lIns="0" tIns="0" rIns="0" bIns="0" rtlCol="0">
            <a:spAutoFit/>
          </a:bodyPr>
          <a:lstStyle/>
          <a:p>
            <a:pPr marL="0" indent="0" eaLnBrk="0" latinLnBrk="1" hangingPunct="0">
              <a:lnSpc>
                <a:spcPct val="150000"/>
              </a:lnSpc>
              <a:spcBef>
                <a:spcPts val="4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a:t>
            </a:r>
            <a:r>
              <a:rPr lang="zh-CN" altLang="en-US" sz="2410" b="1" kern="0" dirty="0" smtClean="0">
                <a:solidFill>
                  <a:srgbClr val="000000"/>
                </a:solidFill>
                <a:latin typeface="Times New Roman" panose="02020603050405020304" pitchFamily="65" charset="-122"/>
                <a:ea typeface="华文细黑" panose="02010600040101010101" pitchFamily="65" charset="-122"/>
              </a:rPr>
              <a:t>.三种射线的比较</a:t>
            </a:r>
            <a:endParaRPr lang="zh-CN" altLang="en-US" b="1" dirty="0"/>
          </a:p>
        </p:txBody>
      </p:sp>
      <p:pic>
        <p:nvPicPr>
          <p:cNvPr id="4" name="图片 3" descr="textimage19.jpeg"/>
          <p:cNvPicPr>
            <a:picLocks noChangeAspect="1"/>
          </p:cNvPicPr>
          <p:nvPr/>
        </p:nvPicPr>
        <p:blipFill>
          <a:blip r:embed="rId1" cstate="print"/>
          <a:stretch>
            <a:fillRect/>
          </a:stretch>
        </p:blipFill>
        <p:spPr>
          <a:xfrm>
            <a:off x="3347661" y="3996214"/>
            <a:ext cx="4086225" cy="208597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626296"/>
          </a:xfrm>
          <a:prstGeom prst="rect">
            <a:avLst/>
          </a:prstGeom>
          <a:noFill/>
        </p:spPr>
        <p:txBody>
          <a:bodyPr wrap="square" lIns="0" tIns="0" rIns="0" bIns="0" rtlCol="0">
            <a:spAutoFit/>
          </a:bodyPr>
          <a:lstStyle/>
          <a:p>
            <a:pPr marL="0" indent="0" eaLnBrk="0" latinLnBrk="1" hangingPunct="0">
              <a:lnSpc>
                <a:spcPct val="150000"/>
              </a:lnSpc>
              <a:spcBef>
                <a:spcPts val="603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5</a:t>
            </a:r>
            <a:r>
              <a:rPr lang="zh-CN" altLang="en-US" sz="2410" b="1" kern="0" dirty="0" smtClean="0">
                <a:solidFill>
                  <a:srgbClr val="000000"/>
                </a:solidFill>
                <a:latin typeface="Times New Roman" panose="02020603050405020304" pitchFamily="65" charset="-122"/>
                <a:ea typeface="华文细黑" panose="02010600040101010101" pitchFamily="65" charset="-122"/>
              </a:rPr>
              <a:t>.半衰期</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(1)公式:</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余</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原</a:t>
            </a:r>
            <a:r>
              <a:rPr lang="zh-CN" altLang="en-US" sz="3870" kern="0" spc="205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余</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原</a:t>
            </a:r>
            <a:r>
              <a:rPr lang="zh-CN" altLang="en-US" sz="3870" kern="0" spc="205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35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(2)影响因素:放射性元素衰变的快慢是由核内部自身的因素决定的,跟原子所处的外部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条件(例如温度、压强)和化学状态(例如单质、化合物)无关。</a:t>
            </a:r>
            <a:endParaRPr lang="zh-CN" altLang="en-US" dirty="0"/>
          </a:p>
        </p:txBody>
      </p:sp>
      <p:graphicFrame>
        <p:nvGraphicFramePr>
          <p:cNvPr id="5" name="对象 4"/>
          <p:cNvGraphicFramePr>
            <a:graphicFrameLocks noChangeAspect="1"/>
          </p:cNvGraphicFramePr>
          <p:nvPr/>
        </p:nvGraphicFramePr>
        <p:xfrm>
          <a:off x="2398160" y="1346895"/>
          <a:ext cx="752475" cy="885825"/>
        </p:xfrm>
        <a:graphic>
          <a:graphicData uri="http://schemas.openxmlformats.org/presentationml/2006/ole">
            <mc:AlternateContent xmlns:mc="http://schemas.openxmlformats.org/markup-compatibility/2006">
              <mc:Choice xmlns:v="urn:schemas-microsoft-com:vml" Requires="v">
                <p:oleObj spid="_x0000_s14337" name="Equation" r:id="rId1" imgW="19812000" imgH="23469600" progId="Equation.DSMT4">
                  <p:embed/>
                </p:oleObj>
              </mc:Choice>
              <mc:Fallback>
                <p:oleObj name="Equation" r:id="rId1" imgW="19812000" imgH="23469600" progId="Equation.DSMT4">
                  <p:embed/>
                  <p:pic>
                    <p:nvPicPr>
                      <p:cNvPr id="0" name="图片 14336"/>
                      <p:cNvPicPr>
                        <a:picLocks noChangeAspect="1"/>
                      </p:cNvPicPr>
                      <p:nvPr/>
                    </p:nvPicPr>
                    <p:blipFill>
                      <a:blip r:embed="rId2"/>
                      <a:stretch>
                        <a:fillRect/>
                      </a:stretch>
                    </p:blipFill>
                    <p:spPr>
                      <a:xfrm>
                        <a:off x="2398160" y="1346895"/>
                        <a:ext cx="752475" cy="8858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124618" y="1346895"/>
          <a:ext cx="752475" cy="885825"/>
        </p:xfrm>
        <a:graphic>
          <a:graphicData uri="http://schemas.openxmlformats.org/presentationml/2006/ole">
            <mc:AlternateContent xmlns:mc="http://schemas.openxmlformats.org/markup-compatibility/2006">
              <mc:Choice xmlns:v="urn:schemas-microsoft-com:vml" Requires="v">
                <p:oleObj spid="_x0000_s14339" name="Equation" r:id="rId3" imgW="19812000" imgH="23469600" progId="Equation.DSMT4">
                  <p:embed/>
                </p:oleObj>
              </mc:Choice>
              <mc:Fallback>
                <p:oleObj name="Equation" r:id="rId3" imgW="19812000" imgH="23469600" progId="Equation.DSMT4">
                  <p:embed/>
                  <p:pic>
                    <p:nvPicPr>
                      <p:cNvPr id="0" name="图片 14338"/>
                      <p:cNvPicPr>
                        <a:picLocks noChangeAspect="1"/>
                      </p:cNvPicPr>
                      <p:nvPr/>
                    </p:nvPicPr>
                    <p:blipFill>
                      <a:blip r:embed="rId4"/>
                      <a:stretch>
                        <a:fillRect/>
                      </a:stretch>
                    </p:blipFill>
                    <p:spPr>
                      <a:xfrm>
                        <a:off x="4124618" y="1346895"/>
                        <a:ext cx="752475" cy="8858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7107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(依据质量数守恒和电荷数守恒判断α、β衰变的次数)放射性同位素钍232经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α、β衰变会变成氡,其衰变方程为</a:t>
            </a:r>
            <a:r>
              <a:rPr lang="zh-CN" altLang="en-US" sz="2140" kern="0" spc="18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Th</a:t>
            </a:r>
            <a:r>
              <a:rPr lang="zh-CN" altLang="en-US" sz="2140" kern="0" spc="220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Rn+</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α+</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β,其中</a:t>
            </a:r>
            <a:r>
              <a:rPr lang="zh-CN" altLang="en-US" sz="1720" kern="0" spc="68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=3　　　    B.</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=3</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=3,</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=1　　　    D.</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=3,</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endParaRPr lang="zh-CN" altLang="en-US" dirty="0"/>
          </a:p>
        </p:txBody>
      </p:sp>
      <p:graphicFrame>
        <p:nvGraphicFramePr>
          <p:cNvPr id="4" name="对象 3"/>
          <p:cNvGraphicFramePr>
            <a:graphicFrameLocks noChangeAspect="1"/>
          </p:cNvGraphicFramePr>
          <p:nvPr/>
        </p:nvGraphicFramePr>
        <p:xfrm>
          <a:off x="4838510" y="1332037"/>
          <a:ext cx="295275" cy="381000"/>
        </p:xfrm>
        <a:graphic>
          <a:graphicData uri="http://schemas.openxmlformats.org/presentationml/2006/ole">
            <mc:AlternateContent xmlns:mc="http://schemas.openxmlformats.org/markup-compatibility/2006">
              <mc:Choice xmlns:v="urn:schemas-microsoft-com:vml" Requires="v">
                <p:oleObj spid="_x0000_s15361" name="Equation" r:id="rId1" imgW="7924800" imgH="10058400" progId="Equation.DSMT4">
                  <p:embed/>
                </p:oleObj>
              </mc:Choice>
              <mc:Fallback>
                <p:oleObj name="Equation" r:id="rId1" imgW="7924800" imgH="10058400" progId="Equation.DSMT4">
                  <p:embed/>
                  <p:pic>
                    <p:nvPicPr>
                      <p:cNvPr id="0" name="图片 15360"/>
                      <p:cNvPicPr>
                        <a:picLocks noChangeAspect="1"/>
                      </p:cNvPicPr>
                      <p:nvPr/>
                    </p:nvPicPr>
                    <p:blipFill>
                      <a:blip r:embed="rId2"/>
                      <a:stretch>
                        <a:fillRect/>
                      </a:stretch>
                    </p:blipFill>
                    <p:spPr>
                      <a:xfrm>
                        <a:off x="4838510" y="1332037"/>
                        <a:ext cx="295275" cy="3810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473702" y="1332037"/>
          <a:ext cx="552449" cy="380999"/>
        </p:xfrm>
        <a:graphic>
          <a:graphicData uri="http://schemas.openxmlformats.org/presentationml/2006/ole">
            <mc:AlternateContent xmlns:mc="http://schemas.openxmlformats.org/markup-compatibility/2006">
              <mc:Choice xmlns:v="urn:schemas-microsoft-com:vml" Requires="v">
                <p:oleObj spid="_x0000_s15363" name="Equation" r:id="rId3" imgW="14630400" imgH="10058400" progId="Equation.DSMT4">
                  <p:embed/>
                </p:oleObj>
              </mc:Choice>
              <mc:Fallback>
                <p:oleObj name="Equation" r:id="rId3" imgW="14630400" imgH="10058400" progId="Equation.DSMT4">
                  <p:embed/>
                  <p:pic>
                    <p:nvPicPr>
                      <p:cNvPr id="0" name="图片 15362"/>
                      <p:cNvPicPr>
                        <a:picLocks noChangeAspect="1"/>
                      </p:cNvPicPr>
                      <p:nvPr/>
                    </p:nvPicPr>
                    <p:blipFill>
                      <a:blip r:embed="rId4"/>
                      <a:stretch>
                        <a:fillRect/>
                      </a:stretch>
                    </p:blipFill>
                    <p:spPr>
                      <a:xfrm>
                        <a:off x="5473702" y="1332037"/>
                        <a:ext cx="552449" cy="380999"/>
                      </a:xfrm>
                      <a:prstGeom prst="rect">
                        <a:avLst/>
                      </a:prstGeom>
                      <a:noFill/>
                      <a:ln w="9525">
                        <a:noFill/>
                      </a:ln>
                    </p:spPr>
                  </p:pic>
                </p:oleObj>
              </mc:Fallback>
            </mc:AlternateContent>
          </a:graphicData>
        </a:graphic>
      </p:graphicFrame>
      <p:sp>
        <p:nvSpPr>
          <p:cNvPr id="6" name="文本框 8"/>
          <p:cNvSpPr txBox="1"/>
          <p:nvPr/>
        </p:nvSpPr>
        <p:spPr>
          <a:xfrm>
            <a:off x="8460358" y="133203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7" name="TextBox 2"/>
          <p:cNvSpPr txBox="1"/>
          <p:nvPr/>
        </p:nvSpPr>
        <p:spPr>
          <a:xfrm>
            <a:off x="468000" y="3095090"/>
            <a:ext cx="11831400" cy="162659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原子核经过一次α衰变后电荷数减小2,质量数减小4,经过一次β衰变后电荷</a:t>
            </a:r>
            <a:br>
              <a:rPr dirty="0"/>
            </a:br>
            <a:r>
              <a:rPr lang="zh-CN" altLang="en-US" sz="2410" kern="0" dirty="0" smtClean="0">
                <a:solidFill>
                  <a:srgbClr val="000000"/>
                </a:solidFill>
                <a:latin typeface="Times New Roman" panose="02020603050405020304" pitchFamily="65" charset="-122"/>
                <a:ea typeface="楷体_GB2312" pitchFamily="65" charset="-122"/>
              </a:rPr>
              <a:t>数增加1,质量数不变,根据衰变过程中质量数守恒和电荷数守恒有4</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=232-220、90-2</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br>
              <a:rPr dirty="0"/>
            </a:b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=86,解得</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11642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考点2　核反应</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95" kern="0" dirty="0" smtClean="0">
                <a:latin typeface="华文细黑" panose="02010600040101010101" pitchFamily="65" charset="-122"/>
                <a:ea typeface="华文细黑" panose="02010600040101010101" pitchFamily="65" charset="-122"/>
              </a:rPr>
              <a:t>核反应的四种类型:除了上面提到的衰变之外,还有三种核反应类型如表所示。</a:t>
            </a:r>
            <a:endParaRPr lang="zh-CN" altLang="en-US" dirty="0">
              <a:latin typeface="华文细黑" panose="02010600040101010101" pitchFamily="65" charset="-122"/>
              <a:ea typeface="华文细黑" panose="02010600040101010101" pitchFamily="65" charset="-122"/>
            </a:endParaRPr>
          </a:p>
        </p:txBody>
      </p:sp>
      <p:graphicFrame>
        <p:nvGraphicFramePr>
          <p:cNvPr id="3" name="表格 2"/>
          <p:cNvGraphicFramePr>
            <a:graphicFrameLocks noGrp="1"/>
          </p:cNvGraphicFramePr>
          <p:nvPr/>
        </p:nvGraphicFramePr>
        <p:xfrm>
          <a:off x="468000" y="1692077"/>
          <a:ext cx="11268000" cy="4437430"/>
        </p:xfrm>
        <a:graphic>
          <a:graphicData uri="http://schemas.openxmlformats.org/drawingml/2006/table">
            <a:tbl>
              <a:tblPr/>
              <a:tblGrid>
                <a:gridCol w="3756000"/>
                <a:gridCol w="3756000"/>
                <a:gridCol w="3756000"/>
              </a:tblGrid>
              <a:tr h="60919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类型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核反应方程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实际意义或作用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542965">
                <a:tc rowSpan="3">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原子</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核的</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人工</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转变</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10" kern="0" spc="-833"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He</a:t>
                      </a:r>
                      <a:r>
                        <a:rPr lang="zh-CN" altLang="en-US" sz="1810" kern="0" spc="51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N</a:t>
                      </a:r>
                      <a:r>
                        <a:rPr lang="zh-CN" altLang="en-US" sz="1810" kern="0" spc="12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O</a:t>
                      </a:r>
                      <a:r>
                        <a:rPr lang="zh-CN" altLang="en-US" sz="1810" kern="0" spc="-83"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H</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卢瑟福发现质子</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609192">
                <a:tc vMerge="1">
                  <a:tcPr marL="45720" marR="45720"/>
                </a:tc>
                <a:tc>
                  <a:txBody>
                    <a:bodyPr/>
                    <a:lstStyle/>
                    <a:p>
                      <a:pPr eaLnBrk="0" latinLnBrk="1" hangingPunct="0">
                        <a:lnSpc>
                          <a:spcPct val="150000"/>
                        </a:lnSpc>
                        <a:spcBef>
                          <a:spcPts val="0"/>
                        </a:spcBef>
                      </a:pPr>
                      <a:r>
                        <a:rPr lang="zh-CN" altLang="en-US" sz="1810" kern="0" spc="-833"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He</a:t>
                      </a:r>
                      <a:r>
                        <a:rPr lang="zh-CN" altLang="en-US" sz="1810" kern="0" spc="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Be</a:t>
                      </a:r>
                      <a:r>
                        <a:rPr lang="zh-CN" altLang="en-US" sz="1810" kern="0" spc="12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C</a:t>
                      </a:r>
                      <a:r>
                        <a:rPr lang="zh-CN" altLang="en-US" sz="1810" kern="0" spc="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n</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查德威克发现中子</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974984">
                <a:tc vMerge="1">
                  <a:tcPr marL="45720" marR="45720"/>
                </a:tc>
                <a:tc>
                  <a:txBody>
                    <a:bodyPr/>
                    <a:lstStyle/>
                    <a:p>
                      <a:pPr eaLnBrk="0" latinLnBrk="1" hangingPunct="0">
                        <a:lnSpc>
                          <a:spcPct val="150000"/>
                        </a:lnSpc>
                        <a:spcBef>
                          <a:spcPts val="0"/>
                        </a:spcBef>
                      </a:pPr>
                      <a:r>
                        <a:rPr lang="zh-CN" altLang="en-US" sz="1810" kern="0" spc="-233"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Al</a:t>
                      </a:r>
                      <a:r>
                        <a:rPr lang="zh-CN" altLang="en-US" sz="1810" kern="0" spc="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He</a:t>
                      </a:r>
                      <a:r>
                        <a:rPr lang="zh-CN" altLang="en-US" sz="1810" kern="0" spc="12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P</a:t>
                      </a:r>
                      <a:r>
                        <a:rPr lang="zh-CN" altLang="en-US" sz="1810" kern="0" spc="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n</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1810" kern="0" spc="-233"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P</a:t>
                      </a:r>
                      <a:r>
                        <a:rPr lang="zh-CN" altLang="en-US" sz="1810" kern="0" spc="12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Si</a:t>
                      </a:r>
                      <a:r>
                        <a:rPr lang="zh-CN" altLang="en-US" sz="1810" kern="0" spc="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e</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约里奥-</a:t>
                      </a:r>
                      <a:r>
                        <a:rPr lang="zh-CN" altLang="en-US" sz="2010" kern="0" dirty="0" smtClean="0">
                          <a:solidFill>
                            <a:srgbClr val="000000"/>
                          </a:solidFill>
                          <a:latin typeface="Times New Roman" panose="02020603050405020304" pitchFamily="65" charset="-122"/>
                          <a:ea typeface="华文细黑" panose="02010600040101010101" pitchFamily="65" charset="-122"/>
                        </a:rPr>
                        <a:t>居里夫妇</a:t>
                      </a:r>
                      <a:r>
                        <a:rPr lang="zh-CN" altLang="en-US" sz="2010" kern="0" dirty="0" smtClean="0">
                          <a:solidFill>
                            <a:srgbClr val="000000"/>
                          </a:solidFill>
                          <a:latin typeface="Times New Roman" panose="02020603050405020304" pitchFamily="65" charset="-122"/>
                          <a:ea typeface="华文细黑" panose="02010600040101010101" pitchFamily="65" charset="-122"/>
                        </a:rPr>
                        <a:t>发现人工</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放射性同位素</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438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重核</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裂变</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10" kern="0" spc="291"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U</a:t>
                      </a:r>
                      <a:r>
                        <a:rPr lang="zh-CN" altLang="en-US" sz="1810" kern="0" spc="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n</a:t>
                      </a:r>
                      <a:r>
                        <a:rPr lang="zh-CN" altLang="en-US" sz="1810" kern="0" spc="171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Ba</a:t>
                      </a:r>
                      <a:r>
                        <a:rPr lang="zh-CN" altLang="en-US" sz="1810" kern="0" spc="6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Kr</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1810" kern="0" spc="-158"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n</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1810" kern="0" spc="291"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U</a:t>
                      </a:r>
                      <a:r>
                        <a:rPr lang="zh-CN" altLang="en-US" sz="1810" kern="0" spc="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n</a:t>
                      </a:r>
                      <a:r>
                        <a:rPr lang="zh-CN" altLang="en-US" sz="1810" kern="0" spc="171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Xe</a:t>
                      </a:r>
                      <a:r>
                        <a:rPr lang="zh-CN" altLang="en-US" sz="1810" kern="0" spc="666"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Sr</a:t>
                      </a:r>
                      <a:r>
                        <a:rPr lang="zh-CN" altLang="en-US" sz="2010" kern="0" dirty="0" smtClean="0">
                          <a:solidFill>
                            <a:srgbClr val="000000"/>
                          </a:solidFill>
                          <a:latin typeface="Times New Roman" panose="02020603050405020304" pitchFamily="65" charset="-122"/>
                          <a:ea typeface="华文细黑" panose="02010600040101010101" pitchFamily="65" charset="-122"/>
                        </a:rPr>
                        <a:t>+1</a:t>
                      </a:r>
                      <a:r>
                        <a:rPr lang="zh-CN" altLang="en-US" sz="1810" kern="0" spc="-83"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n</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原子弹、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核电站原理</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58180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轻</a:t>
                      </a:r>
                      <a:r>
                        <a:rPr lang="zh-CN" altLang="en-US" sz="2010" kern="0" dirty="0" smtClean="0">
                          <a:solidFill>
                            <a:srgbClr val="000000"/>
                          </a:solidFill>
                          <a:latin typeface="Times New Roman" panose="02020603050405020304" pitchFamily="65" charset="-122"/>
                          <a:ea typeface="华文细黑" panose="02010600040101010101" pitchFamily="65" charset="-122"/>
                        </a:rPr>
                        <a:t>核聚变</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50" kern="0" spc="-875"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H</a:t>
                      </a:r>
                      <a:r>
                        <a:rPr lang="zh-CN" altLang="en-US" sz="1850" kern="0" spc="24"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H</a:t>
                      </a:r>
                      <a:r>
                        <a:rPr lang="zh-CN" altLang="en-US" sz="1850" kern="0" spc="774"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He</a:t>
                      </a:r>
                      <a:r>
                        <a:rPr lang="zh-CN" altLang="en-US" sz="1850" kern="0" spc="24"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n</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太阳、氢弹原理</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4296000" y="2464285"/>
          <a:ext cx="123824" cy="323849"/>
        </p:xfrm>
        <a:graphic>
          <a:graphicData uri="http://schemas.openxmlformats.org/presentationml/2006/ole">
            <mc:AlternateContent xmlns:mc="http://schemas.openxmlformats.org/markup-compatibility/2006">
              <mc:Choice xmlns:v="urn:schemas-microsoft-com:vml" Requires="v">
                <p:oleObj spid="_x0000_s16385" name="Equation" r:id="rId1" imgW="3352800" imgH="8534400" progId="Equation.DSMT4">
                  <p:embed/>
                </p:oleObj>
              </mc:Choice>
              <mc:Fallback>
                <p:oleObj name="Equation" r:id="rId1" imgW="3352800" imgH="8534400" progId="Equation.DSMT4">
                  <p:embed/>
                  <p:pic>
                    <p:nvPicPr>
                      <p:cNvPr id="0" name="图片 16384"/>
                      <p:cNvPicPr>
                        <a:picLocks noChangeAspect="1"/>
                      </p:cNvPicPr>
                      <p:nvPr/>
                    </p:nvPicPr>
                    <p:blipFill>
                      <a:blip r:embed="rId2"/>
                      <a:stretch>
                        <a:fillRect/>
                      </a:stretch>
                    </p:blipFill>
                    <p:spPr>
                      <a:xfrm>
                        <a:off x="4296000" y="2464285"/>
                        <a:ext cx="123824" cy="32384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717858" y="2464285"/>
          <a:ext cx="295274" cy="323849"/>
        </p:xfrm>
        <a:graphic>
          <a:graphicData uri="http://schemas.openxmlformats.org/presentationml/2006/ole">
            <mc:AlternateContent xmlns:mc="http://schemas.openxmlformats.org/markup-compatibility/2006">
              <mc:Choice xmlns:v="urn:schemas-microsoft-com:vml" Requires="v">
                <p:oleObj spid="_x0000_s16386" name="Equation" r:id="rId3" imgW="7924800" imgH="8534400" progId="Equation.DSMT4">
                  <p:embed/>
                </p:oleObj>
              </mc:Choice>
              <mc:Fallback>
                <p:oleObj name="Equation" r:id="rId3" imgW="7924800" imgH="8534400" progId="Equation.DSMT4">
                  <p:embed/>
                  <p:pic>
                    <p:nvPicPr>
                      <p:cNvPr id="0" name="图片 16385"/>
                      <p:cNvPicPr>
                        <a:picLocks noChangeAspect="1"/>
                      </p:cNvPicPr>
                      <p:nvPr/>
                    </p:nvPicPr>
                    <p:blipFill>
                      <a:blip r:embed="rId4"/>
                      <a:stretch>
                        <a:fillRect/>
                      </a:stretch>
                    </p:blipFill>
                    <p:spPr>
                      <a:xfrm>
                        <a:off x="4717858" y="2464285"/>
                        <a:ext cx="295274" cy="32384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179261" y="2464285"/>
          <a:ext cx="390524" cy="323850"/>
        </p:xfrm>
        <a:graphic>
          <a:graphicData uri="http://schemas.openxmlformats.org/presentationml/2006/ole">
            <mc:AlternateContent xmlns:mc="http://schemas.openxmlformats.org/markup-compatibility/2006">
              <mc:Choice xmlns:v="urn:schemas-microsoft-com:vml" Requires="v">
                <p:oleObj spid="_x0000_s16387" name="Equation" r:id="rId5" imgW="10363200" imgH="8534400" progId="Equation.DSMT4">
                  <p:embed/>
                </p:oleObj>
              </mc:Choice>
              <mc:Fallback>
                <p:oleObj name="Equation" r:id="rId5" imgW="10363200" imgH="8534400" progId="Equation.DSMT4">
                  <p:embed/>
                  <p:pic>
                    <p:nvPicPr>
                      <p:cNvPr id="0" name="图片 16386"/>
                      <p:cNvPicPr>
                        <a:picLocks noChangeAspect="1"/>
                      </p:cNvPicPr>
                      <p:nvPr/>
                    </p:nvPicPr>
                    <p:blipFill>
                      <a:blip r:embed="rId6"/>
                      <a:stretch>
                        <a:fillRect/>
                      </a:stretch>
                    </p:blipFill>
                    <p:spPr>
                      <a:xfrm>
                        <a:off x="5179261" y="2464285"/>
                        <a:ext cx="390524" cy="32385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754372" y="2464285"/>
          <a:ext cx="219075" cy="323850"/>
        </p:xfrm>
        <a:graphic>
          <a:graphicData uri="http://schemas.openxmlformats.org/presentationml/2006/ole">
            <mc:AlternateContent xmlns:mc="http://schemas.openxmlformats.org/markup-compatibility/2006">
              <mc:Choice xmlns:v="urn:schemas-microsoft-com:vml" Requires="v">
                <p:oleObj spid="_x0000_s16388" name="Equation" r:id="rId7" imgW="5791200" imgH="8534400" progId="Equation.DSMT4">
                  <p:embed/>
                </p:oleObj>
              </mc:Choice>
              <mc:Fallback>
                <p:oleObj name="Equation" r:id="rId7" imgW="5791200" imgH="8534400" progId="Equation.DSMT4">
                  <p:embed/>
                  <p:pic>
                    <p:nvPicPr>
                      <p:cNvPr id="0" name="图片 16387"/>
                      <p:cNvPicPr>
                        <a:picLocks noChangeAspect="1"/>
                      </p:cNvPicPr>
                      <p:nvPr/>
                    </p:nvPicPr>
                    <p:blipFill>
                      <a:blip r:embed="rId8"/>
                      <a:stretch>
                        <a:fillRect/>
                      </a:stretch>
                    </p:blipFill>
                    <p:spPr>
                      <a:xfrm>
                        <a:off x="5754372" y="2464285"/>
                        <a:ext cx="219075" cy="32385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296000" y="2963867"/>
          <a:ext cx="123824" cy="323849"/>
        </p:xfrm>
        <a:graphic>
          <a:graphicData uri="http://schemas.openxmlformats.org/presentationml/2006/ole">
            <mc:AlternateContent xmlns:mc="http://schemas.openxmlformats.org/markup-compatibility/2006">
              <mc:Choice xmlns:v="urn:schemas-microsoft-com:vml" Requires="v">
                <p:oleObj spid="_x0000_s16389" name="Equation" r:id="rId9" imgW="3352800" imgH="8534400" progId="Equation.DSMT4">
                  <p:embed/>
                </p:oleObj>
              </mc:Choice>
              <mc:Fallback>
                <p:oleObj name="Equation" r:id="rId9" imgW="3352800" imgH="8534400" progId="Equation.DSMT4">
                  <p:embed/>
                  <p:pic>
                    <p:nvPicPr>
                      <p:cNvPr id="0" name="图片 16388"/>
                      <p:cNvPicPr>
                        <a:picLocks noChangeAspect="1"/>
                      </p:cNvPicPr>
                      <p:nvPr/>
                    </p:nvPicPr>
                    <p:blipFill>
                      <a:blip r:embed="rId10"/>
                      <a:stretch>
                        <a:fillRect/>
                      </a:stretch>
                    </p:blipFill>
                    <p:spPr>
                      <a:xfrm>
                        <a:off x="4296000" y="2963867"/>
                        <a:ext cx="123824" cy="32384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717858" y="2963867"/>
          <a:ext cx="238125" cy="323850"/>
        </p:xfrm>
        <a:graphic>
          <a:graphicData uri="http://schemas.openxmlformats.org/presentationml/2006/ole">
            <mc:AlternateContent xmlns:mc="http://schemas.openxmlformats.org/markup-compatibility/2006">
              <mc:Choice xmlns:v="urn:schemas-microsoft-com:vml" Requires="v">
                <p:oleObj spid="_x0000_s16390" name="Equation" r:id="rId11" imgW="6400800" imgH="8534400" progId="Equation.DSMT4">
                  <p:embed/>
                </p:oleObj>
              </mc:Choice>
              <mc:Fallback>
                <p:oleObj name="Equation" r:id="rId11" imgW="6400800" imgH="8534400" progId="Equation.DSMT4">
                  <p:embed/>
                  <p:pic>
                    <p:nvPicPr>
                      <p:cNvPr id="0" name="图片 16389"/>
                      <p:cNvPicPr>
                        <a:picLocks noChangeAspect="1"/>
                      </p:cNvPicPr>
                      <p:nvPr/>
                    </p:nvPicPr>
                    <p:blipFill>
                      <a:blip r:embed="rId12"/>
                      <a:stretch>
                        <a:fillRect/>
                      </a:stretch>
                    </p:blipFill>
                    <p:spPr>
                      <a:xfrm>
                        <a:off x="4717858" y="2963867"/>
                        <a:ext cx="238125" cy="32385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5222865" y="2963867"/>
          <a:ext cx="390524" cy="323850"/>
        </p:xfrm>
        <a:graphic>
          <a:graphicData uri="http://schemas.openxmlformats.org/presentationml/2006/ole">
            <mc:AlternateContent xmlns:mc="http://schemas.openxmlformats.org/markup-compatibility/2006">
              <mc:Choice xmlns:v="urn:schemas-microsoft-com:vml" Requires="v">
                <p:oleObj spid="_x0000_s16391" name="Equation" r:id="rId13" imgW="10363200" imgH="8534400" progId="Equation.DSMT4">
                  <p:embed/>
                </p:oleObj>
              </mc:Choice>
              <mc:Fallback>
                <p:oleObj name="Equation" r:id="rId13" imgW="10363200" imgH="8534400" progId="Equation.DSMT4">
                  <p:embed/>
                  <p:pic>
                    <p:nvPicPr>
                      <p:cNvPr id="0" name="图片 16390"/>
                      <p:cNvPicPr>
                        <a:picLocks noChangeAspect="1"/>
                      </p:cNvPicPr>
                      <p:nvPr/>
                    </p:nvPicPr>
                    <p:blipFill>
                      <a:blip r:embed="rId14"/>
                      <a:stretch>
                        <a:fillRect/>
                      </a:stretch>
                    </p:blipFill>
                    <p:spPr>
                      <a:xfrm>
                        <a:off x="5222865" y="2963867"/>
                        <a:ext cx="390524" cy="32385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5783874" y="2963867"/>
          <a:ext cx="238125" cy="323850"/>
        </p:xfrm>
        <a:graphic>
          <a:graphicData uri="http://schemas.openxmlformats.org/presentationml/2006/ole">
            <mc:AlternateContent xmlns:mc="http://schemas.openxmlformats.org/markup-compatibility/2006">
              <mc:Choice xmlns:v="urn:schemas-microsoft-com:vml" Requires="v">
                <p:oleObj spid="_x0000_s16392" name="Equation" r:id="rId15" imgW="6400800" imgH="8534400" progId="Equation.DSMT4">
                  <p:embed/>
                </p:oleObj>
              </mc:Choice>
              <mc:Fallback>
                <p:oleObj name="Equation" r:id="rId15" imgW="6400800" imgH="8534400" progId="Equation.DSMT4">
                  <p:embed/>
                  <p:pic>
                    <p:nvPicPr>
                      <p:cNvPr id="0" name="图片 16391"/>
                      <p:cNvPicPr>
                        <a:picLocks noChangeAspect="1"/>
                      </p:cNvPicPr>
                      <p:nvPr/>
                    </p:nvPicPr>
                    <p:blipFill>
                      <a:blip r:embed="rId16"/>
                      <a:stretch>
                        <a:fillRect/>
                      </a:stretch>
                    </p:blipFill>
                    <p:spPr>
                      <a:xfrm>
                        <a:off x="5783874" y="2963867"/>
                        <a:ext cx="238125" cy="32385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4296000" y="3573059"/>
          <a:ext cx="200025" cy="323850"/>
        </p:xfrm>
        <a:graphic>
          <a:graphicData uri="http://schemas.openxmlformats.org/presentationml/2006/ole">
            <mc:AlternateContent xmlns:mc="http://schemas.openxmlformats.org/markup-compatibility/2006">
              <mc:Choice xmlns:v="urn:schemas-microsoft-com:vml" Requires="v">
                <p:oleObj spid="_x0000_s16393" name="Equation" r:id="rId17" imgW="5181600" imgH="8534400" progId="Equation.DSMT4">
                  <p:embed/>
                </p:oleObj>
              </mc:Choice>
              <mc:Fallback>
                <p:oleObj name="Equation" r:id="rId17" imgW="5181600" imgH="8534400" progId="Equation.DSMT4">
                  <p:embed/>
                  <p:pic>
                    <p:nvPicPr>
                      <p:cNvPr id="0" name="图片 16392"/>
                      <p:cNvPicPr>
                        <a:picLocks noChangeAspect="1"/>
                      </p:cNvPicPr>
                      <p:nvPr/>
                    </p:nvPicPr>
                    <p:blipFill>
                      <a:blip r:embed="rId18"/>
                      <a:stretch>
                        <a:fillRect/>
                      </a:stretch>
                    </p:blipFill>
                    <p:spPr>
                      <a:xfrm>
                        <a:off x="4296000" y="3573059"/>
                        <a:ext cx="200025" cy="323850"/>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4729474" y="3573059"/>
          <a:ext cx="238125" cy="323850"/>
        </p:xfrm>
        <a:graphic>
          <a:graphicData uri="http://schemas.openxmlformats.org/presentationml/2006/ole">
            <mc:AlternateContent xmlns:mc="http://schemas.openxmlformats.org/markup-compatibility/2006">
              <mc:Choice xmlns:v="urn:schemas-microsoft-com:vml" Requires="v">
                <p:oleObj spid="_x0000_s16394" name="Equation" r:id="rId19" imgW="6400800" imgH="8534400" progId="Equation.DSMT4">
                  <p:embed/>
                </p:oleObj>
              </mc:Choice>
              <mc:Fallback>
                <p:oleObj name="Equation" r:id="rId19" imgW="6400800" imgH="8534400" progId="Equation.DSMT4">
                  <p:embed/>
                  <p:pic>
                    <p:nvPicPr>
                      <p:cNvPr id="0" name="图片 16393"/>
                      <p:cNvPicPr>
                        <a:picLocks noChangeAspect="1"/>
                      </p:cNvPicPr>
                      <p:nvPr/>
                    </p:nvPicPr>
                    <p:blipFill>
                      <a:blip r:embed="rId20"/>
                      <a:stretch>
                        <a:fillRect/>
                      </a:stretch>
                    </p:blipFill>
                    <p:spPr>
                      <a:xfrm>
                        <a:off x="4729474" y="3573059"/>
                        <a:ext cx="238125" cy="323850"/>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5265633" y="3573059"/>
          <a:ext cx="390524" cy="323850"/>
        </p:xfrm>
        <a:graphic>
          <a:graphicData uri="http://schemas.openxmlformats.org/presentationml/2006/ole">
            <mc:AlternateContent xmlns:mc="http://schemas.openxmlformats.org/markup-compatibility/2006">
              <mc:Choice xmlns:v="urn:schemas-microsoft-com:vml" Requires="v">
                <p:oleObj spid="_x0000_s16395" name="Equation" r:id="rId21" imgW="10363200" imgH="8534400" progId="Equation.DSMT4">
                  <p:embed/>
                </p:oleObj>
              </mc:Choice>
              <mc:Fallback>
                <p:oleObj name="Equation" r:id="rId21" imgW="10363200" imgH="8534400" progId="Equation.DSMT4">
                  <p:embed/>
                  <p:pic>
                    <p:nvPicPr>
                      <p:cNvPr id="0" name="图片 16394"/>
                      <p:cNvPicPr>
                        <a:picLocks noChangeAspect="1"/>
                      </p:cNvPicPr>
                      <p:nvPr/>
                    </p:nvPicPr>
                    <p:blipFill>
                      <a:blip r:embed="rId22"/>
                      <a:stretch>
                        <a:fillRect/>
                      </a:stretch>
                    </p:blipFill>
                    <p:spPr>
                      <a:xfrm>
                        <a:off x="5265633" y="3573059"/>
                        <a:ext cx="390524" cy="323850"/>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5812526" y="3573059"/>
          <a:ext cx="238125" cy="323850"/>
        </p:xfrm>
        <a:graphic>
          <a:graphicData uri="http://schemas.openxmlformats.org/presentationml/2006/ole">
            <mc:AlternateContent xmlns:mc="http://schemas.openxmlformats.org/markup-compatibility/2006">
              <mc:Choice xmlns:v="urn:schemas-microsoft-com:vml" Requires="v">
                <p:oleObj spid="_x0000_s16396" name="Equation" r:id="rId23" imgW="6400800" imgH="8534400" progId="Equation.DSMT4">
                  <p:embed/>
                </p:oleObj>
              </mc:Choice>
              <mc:Fallback>
                <p:oleObj name="Equation" r:id="rId23" imgW="6400800" imgH="8534400" progId="Equation.DSMT4">
                  <p:embed/>
                  <p:pic>
                    <p:nvPicPr>
                      <p:cNvPr id="0" name="图片 16395"/>
                      <p:cNvPicPr>
                        <a:picLocks noChangeAspect="1"/>
                      </p:cNvPicPr>
                      <p:nvPr/>
                    </p:nvPicPr>
                    <p:blipFill>
                      <a:blip r:embed="rId24"/>
                      <a:stretch>
                        <a:fillRect/>
                      </a:stretch>
                    </p:blipFill>
                    <p:spPr>
                      <a:xfrm>
                        <a:off x="5812526" y="3573059"/>
                        <a:ext cx="238125" cy="323850"/>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4296000" y="4038251"/>
          <a:ext cx="200025" cy="323850"/>
        </p:xfrm>
        <a:graphic>
          <a:graphicData uri="http://schemas.openxmlformats.org/presentationml/2006/ole">
            <mc:AlternateContent xmlns:mc="http://schemas.openxmlformats.org/markup-compatibility/2006">
              <mc:Choice xmlns:v="urn:schemas-microsoft-com:vml" Requires="v">
                <p:oleObj spid="_x0000_s16397" name="Equation" r:id="rId25" imgW="5181600" imgH="8534400" progId="Equation.DSMT4">
                  <p:embed/>
                </p:oleObj>
              </mc:Choice>
              <mc:Fallback>
                <p:oleObj name="Equation" r:id="rId25" imgW="5181600" imgH="8534400" progId="Equation.DSMT4">
                  <p:embed/>
                  <p:pic>
                    <p:nvPicPr>
                      <p:cNvPr id="0" name="图片 16396"/>
                      <p:cNvPicPr>
                        <a:picLocks noChangeAspect="1"/>
                      </p:cNvPicPr>
                      <p:nvPr/>
                    </p:nvPicPr>
                    <p:blipFill>
                      <a:blip r:embed="rId26"/>
                      <a:stretch>
                        <a:fillRect/>
                      </a:stretch>
                    </p:blipFill>
                    <p:spPr>
                      <a:xfrm>
                        <a:off x="4296000" y="4038251"/>
                        <a:ext cx="200025" cy="323850"/>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4652392" y="4038251"/>
          <a:ext cx="390524" cy="323850"/>
        </p:xfrm>
        <a:graphic>
          <a:graphicData uri="http://schemas.openxmlformats.org/presentationml/2006/ole">
            <mc:AlternateContent xmlns:mc="http://schemas.openxmlformats.org/markup-compatibility/2006">
              <mc:Choice xmlns:v="urn:schemas-microsoft-com:vml" Requires="v">
                <p:oleObj spid="_x0000_s16398" name="Equation" r:id="rId27" imgW="10363200" imgH="8534400" progId="Equation.DSMT4">
                  <p:embed/>
                </p:oleObj>
              </mc:Choice>
              <mc:Fallback>
                <p:oleObj name="Equation" r:id="rId27" imgW="10363200" imgH="8534400" progId="Equation.DSMT4">
                  <p:embed/>
                  <p:pic>
                    <p:nvPicPr>
                      <p:cNvPr id="0" name="图片 16397"/>
                      <p:cNvPicPr>
                        <a:picLocks noChangeAspect="1"/>
                      </p:cNvPicPr>
                      <p:nvPr/>
                    </p:nvPicPr>
                    <p:blipFill>
                      <a:blip r:embed="rId28"/>
                      <a:stretch>
                        <a:fillRect/>
                      </a:stretch>
                    </p:blipFill>
                    <p:spPr>
                      <a:xfrm>
                        <a:off x="4652392" y="4038251"/>
                        <a:ext cx="390524" cy="323850"/>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nvGraphicFramePr>
        <p:xfrm>
          <a:off x="5241868" y="4038251"/>
          <a:ext cx="238125" cy="323850"/>
        </p:xfrm>
        <a:graphic>
          <a:graphicData uri="http://schemas.openxmlformats.org/presentationml/2006/ole">
            <mc:AlternateContent xmlns:mc="http://schemas.openxmlformats.org/markup-compatibility/2006">
              <mc:Choice xmlns:v="urn:schemas-microsoft-com:vml" Requires="v">
                <p:oleObj spid="_x0000_s16399" name="Equation" r:id="rId29" imgW="6400800" imgH="8534400" progId="Equation.DSMT4">
                  <p:embed/>
                </p:oleObj>
              </mc:Choice>
              <mc:Fallback>
                <p:oleObj name="Equation" r:id="rId29" imgW="6400800" imgH="8534400" progId="Equation.DSMT4">
                  <p:embed/>
                  <p:pic>
                    <p:nvPicPr>
                      <p:cNvPr id="0" name="图片 16398"/>
                      <p:cNvPicPr>
                        <a:picLocks noChangeAspect="1"/>
                      </p:cNvPicPr>
                      <p:nvPr/>
                    </p:nvPicPr>
                    <p:blipFill>
                      <a:blip r:embed="rId30"/>
                      <a:stretch>
                        <a:fillRect/>
                      </a:stretch>
                    </p:blipFill>
                    <p:spPr>
                      <a:xfrm>
                        <a:off x="5241868" y="4038251"/>
                        <a:ext cx="238125" cy="323850"/>
                      </a:xfrm>
                      <a:prstGeom prst="rect">
                        <a:avLst/>
                      </a:prstGeom>
                      <a:noFill/>
                      <a:ln w="9525">
                        <a:noFill/>
                      </a:ln>
                    </p:spPr>
                  </p:pic>
                </p:oleObj>
              </mc:Fallback>
            </mc:AlternateContent>
          </a:graphicData>
        </a:graphic>
      </p:graphicFrame>
      <p:graphicFrame>
        <p:nvGraphicFramePr>
          <p:cNvPr id="19" name="对象 18"/>
          <p:cNvGraphicFramePr>
            <a:graphicFrameLocks noChangeAspect="1"/>
          </p:cNvGraphicFramePr>
          <p:nvPr/>
        </p:nvGraphicFramePr>
        <p:xfrm>
          <a:off x="4296000" y="4572426"/>
          <a:ext cx="266699" cy="323850"/>
        </p:xfrm>
        <a:graphic>
          <a:graphicData uri="http://schemas.openxmlformats.org/presentationml/2006/ole">
            <mc:AlternateContent xmlns:mc="http://schemas.openxmlformats.org/markup-compatibility/2006">
              <mc:Choice xmlns:v="urn:schemas-microsoft-com:vml" Requires="v">
                <p:oleObj spid="_x0000_s16400" name="Equation" r:id="rId31" imgW="7010400" imgH="8534400" progId="Equation.DSMT4">
                  <p:embed/>
                </p:oleObj>
              </mc:Choice>
              <mc:Fallback>
                <p:oleObj name="Equation" r:id="rId31" imgW="7010400" imgH="8534400" progId="Equation.DSMT4">
                  <p:embed/>
                  <p:pic>
                    <p:nvPicPr>
                      <p:cNvPr id="0" name="图片 16399"/>
                      <p:cNvPicPr>
                        <a:picLocks noChangeAspect="1"/>
                      </p:cNvPicPr>
                      <p:nvPr/>
                    </p:nvPicPr>
                    <p:blipFill>
                      <a:blip r:embed="rId32"/>
                      <a:stretch>
                        <a:fillRect/>
                      </a:stretch>
                    </p:blipFill>
                    <p:spPr>
                      <a:xfrm>
                        <a:off x="4296000" y="4572426"/>
                        <a:ext cx="266699" cy="323850"/>
                      </a:xfrm>
                      <a:prstGeom prst="rect">
                        <a:avLst/>
                      </a:prstGeom>
                      <a:noFill/>
                      <a:ln w="9525">
                        <a:noFill/>
                      </a:ln>
                    </p:spPr>
                  </p:pic>
                </p:oleObj>
              </mc:Fallback>
            </mc:AlternateContent>
          </a:graphicData>
        </a:graphic>
      </p:graphicFrame>
      <p:graphicFrame>
        <p:nvGraphicFramePr>
          <p:cNvPr id="20" name="对象 19"/>
          <p:cNvGraphicFramePr>
            <a:graphicFrameLocks noChangeAspect="1"/>
          </p:cNvGraphicFramePr>
          <p:nvPr/>
        </p:nvGraphicFramePr>
        <p:xfrm>
          <a:off x="4747286" y="4572426"/>
          <a:ext cx="238125" cy="323850"/>
        </p:xfrm>
        <a:graphic>
          <a:graphicData uri="http://schemas.openxmlformats.org/presentationml/2006/ole">
            <mc:AlternateContent xmlns:mc="http://schemas.openxmlformats.org/markup-compatibility/2006">
              <mc:Choice xmlns:v="urn:schemas-microsoft-com:vml" Requires="v">
                <p:oleObj spid="_x0000_s16401" name="Equation" r:id="rId33" imgW="6400800" imgH="8534400" progId="Equation.DSMT4">
                  <p:embed/>
                </p:oleObj>
              </mc:Choice>
              <mc:Fallback>
                <p:oleObj name="Equation" r:id="rId33" imgW="6400800" imgH="8534400" progId="Equation.DSMT4">
                  <p:embed/>
                  <p:pic>
                    <p:nvPicPr>
                      <p:cNvPr id="0" name="图片 16400"/>
                      <p:cNvPicPr>
                        <a:picLocks noChangeAspect="1"/>
                      </p:cNvPicPr>
                      <p:nvPr/>
                    </p:nvPicPr>
                    <p:blipFill>
                      <a:blip r:embed="rId34"/>
                      <a:stretch>
                        <a:fillRect/>
                      </a:stretch>
                    </p:blipFill>
                    <p:spPr>
                      <a:xfrm>
                        <a:off x="4747286" y="4572426"/>
                        <a:ext cx="238125" cy="323850"/>
                      </a:xfrm>
                      <a:prstGeom prst="rect">
                        <a:avLst/>
                      </a:prstGeom>
                      <a:noFill/>
                      <a:ln w="9525">
                        <a:noFill/>
                      </a:ln>
                    </p:spPr>
                  </p:pic>
                </p:oleObj>
              </mc:Fallback>
            </mc:AlternateContent>
          </a:graphicData>
        </a:graphic>
      </p:graphicFrame>
      <p:graphicFrame>
        <p:nvGraphicFramePr>
          <p:cNvPr id="21" name="对象 20"/>
          <p:cNvGraphicFramePr>
            <a:graphicFrameLocks noChangeAspect="1"/>
          </p:cNvGraphicFramePr>
          <p:nvPr/>
        </p:nvGraphicFramePr>
        <p:xfrm>
          <a:off x="5113211" y="4572426"/>
          <a:ext cx="447675" cy="323850"/>
        </p:xfrm>
        <a:graphic>
          <a:graphicData uri="http://schemas.openxmlformats.org/presentationml/2006/ole">
            <mc:AlternateContent xmlns:mc="http://schemas.openxmlformats.org/markup-compatibility/2006">
              <mc:Choice xmlns:v="urn:schemas-microsoft-com:vml" Requires="v">
                <p:oleObj spid="_x0000_s16402" name="Equation" r:id="rId35" imgW="11887200" imgH="8534400" progId="Equation.DSMT4">
                  <p:embed/>
                </p:oleObj>
              </mc:Choice>
              <mc:Fallback>
                <p:oleObj name="Equation" r:id="rId35" imgW="11887200" imgH="8534400" progId="Equation.DSMT4">
                  <p:embed/>
                  <p:pic>
                    <p:nvPicPr>
                      <p:cNvPr id="0" name="图片 16401"/>
                      <p:cNvPicPr>
                        <a:picLocks noChangeAspect="1"/>
                      </p:cNvPicPr>
                      <p:nvPr/>
                    </p:nvPicPr>
                    <p:blipFill>
                      <a:blip r:embed="rId36"/>
                      <a:stretch>
                        <a:fillRect/>
                      </a:stretch>
                    </p:blipFill>
                    <p:spPr>
                      <a:xfrm>
                        <a:off x="5113211" y="4572426"/>
                        <a:ext cx="447675" cy="323850"/>
                      </a:xfrm>
                      <a:prstGeom prst="rect">
                        <a:avLst/>
                      </a:prstGeom>
                      <a:noFill/>
                      <a:ln w="9525">
                        <a:noFill/>
                      </a:ln>
                    </p:spPr>
                  </p:pic>
                </p:oleObj>
              </mc:Fallback>
            </mc:AlternateContent>
          </a:graphicData>
        </a:graphic>
      </p:graphicFrame>
      <p:graphicFrame>
        <p:nvGraphicFramePr>
          <p:cNvPr id="22" name="对象 21"/>
          <p:cNvGraphicFramePr>
            <a:graphicFrameLocks noChangeAspect="1"/>
          </p:cNvGraphicFramePr>
          <p:nvPr/>
        </p:nvGraphicFramePr>
        <p:xfrm>
          <a:off x="5841382" y="4572426"/>
          <a:ext cx="314324" cy="323849"/>
        </p:xfrm>
        <a:graphic>
          <a:graphicData uri="http://schemas.openxmlformats.org/presentationml/2006/ole">
            <mc:AlternateContent xmlns:mc="http://schemas.openxmlformats.org/markup-compatibility/2006">
              <mc:Choice xmlns:v="urn:schemas-microsoft-com:vml" Requires="v">
                <p:oleObj spid="_x0000_s16403" name="Equation" r:id="rId37" imgW="8229600" imgH="8534400" progId="Equation.DSMT4">
                  <p:embed/>
                </p:oleObj>
              </mc:Choice>
              <mc:Fallback>
                <p:oleObj name="Equation" r:id="rId37" imgW="8229600" imgH="8534400" progId="Equation.DSMT4">
                  <p:embed/>
                  <p:pic>
                    <p:nvPicPr>
                      <p:cNvPr id="0" name="图片 16402"/>
                      <p:cNvPicPr>
                        <a:picLocks noChangeAspect="1"/>
                      </p:cNvPicPr>
                      <p:nvPr/>
                    </p:nvPicPr>
                    <p:blipFill>
                      <a:blip r:embed="rId38"/>
                      <a:stretch>
                        <a:fillRect/>
                      </a:stretch>
                    </p:blipFill>
                    <p:spPr>
                      <a:xfrm>
                        <a:off x="5841382" y="4572426"/>
                        <a:ext cx="314324" cy="323849"/>
                      </a:xfrm>
                      <a:prstGeom prst="rect">
                        <a:avLst/>
                      </a:prstGeom>
                      <a:noFill/>
                      <a:ln w="9525">
                        <a:noFill/>
                      </a:ln>
                    </p:spPr>
                  </p:pic>
                </p:oleObj>
              </mc:Fallback>
            </mc:AlternateContent>
          </a:graphicData>
        </a:graphic>
      </p:graphicFrame>
      <p:graphicFrame>
        <p:nvGraphicFramePr>
          <p:cNvPr id="23" name="对象 22"/>
          <p:cNvGraphicFramePr>
            <a:graphicFrameLocks noChangeAspect="1"/>
          </p:cNvGraphicFramePr>
          <p:nvPr/>
        </p:nvGraphicFramePr>
        <p:xfrm>
          <a:off x="6561314" y="4572426"/>
          <a:ext cx="209549" cy="323849"/>
        </p:xfrm>
        <a:graphic>
          <a:graphicData uri="http://schemas.openxmlformats.org/presentationml/2006/ole">
            <mc:AlternateContent xmlns:mc="http://schemas.openxmlformats.org/markup-compatibility/2006">
              <mc:Choice xmlns:v="urn:schemas-microsoft-com:vml" Requires="v">
                <p:oleObj spid="_x0000_s16404" name="Equation" r:id="rId39" imgW="5486400" imgH="8534400" progId="Equation.DSMT4">
                  <p:embed/>
                </p:oleObj>
              </mc:Choice>
              <mc:Fallback>
                <p:oleObj name="Equation" r:id="rId39" imgW="5486400" imgH="8534400" progId="Equation.DSMT4">
                  <p:embed/>
                  <p:pic>
                    <p:nvPicPr>
                      <p:cNvPr id="0" name="图片 16403"/>
                      <p:cNvPicPr>
                        <a:picLocks noChangeAspect="1"/>
                      </p:cNvPicPr>
                      <p:nvPr/>
                    </p:nvPicPr>
                    <p:blipFill>
                      <a:blip r:embed="rId40"/>
                      <a:stretch>
                        <a:fillRect/>
                      </a:stretch>
                    </p:blipFill>
                    <p:spPr>
                      <a:xfrm>
                        <a:off x="6561314" y="4572426"/>
                        <a:ext cx="209549" cy="323849"/>
                      </a:xfrm>
                      <a:prstGeom prst="rect">
                        <a:avLst/>
                      </a:prstGeom>
                      <a:noFill/>
                      <a:ln w="9525">
                        <a:noFill/>
                      </a:ln>
                    </p:spPr>
                  </p:pic>
                </p:oleObj>
              </mc:Fallback>
            </mc:AlternateContent>
          </a:graphicData>
        </a:graphic>
      </p:graphicFrame>
      <p:graphicFrame>
        <p:nvGraphicFramePr>
          <p:cNvPr id="24" name="对象 23"/>
          <p:cNvGraphicFramePr>
            <a:graphicFrameLocks noChangeAspect="1"/>
          </p:cNvGraphicFramePr>
          <p:nvPr/>
        </p:nvGraphicFramePr>
        <p:xfrm>
          <a:off x="4296000" y="5037618"/>
          <a:ext cx="266699" cy="323850"/>
        </p:xfrm>
        <a:graphic>
          <a:graphicData uri="http://schemas.openxmlformats.org/presentationml/2006/ole">
            <mc:AlternateContent xmlns:mc="http://schemas.openxmlformats.org/markup-compatibility/2006">
              <mc:Choice xmlns:v="urn:schemas-microsoft-com:vml" Requires="v">
                <p:oleObj spid="_x0000_s16405" name="Equation" r:id="rId41" imgW="7010400" imgH="8534400" progId="Equation.DSMT4">
                  <p:embed/>
                </p:oleObj>
              </mc:Choice>
              <mc:Fallback>
                <p:oleObj name="Equation" r:id="rId41" imgW="7010400" imgH="8534400" progId="Equation.DSMT4">
                  <p:embed/>
                  <p:pic>
                    <p:nvPicPr>
                      <p:cNvPr id="0" name="图片 16404"/>
                      <p:cNvPicPr>
                        <a:picLocks noChangeAspect="1"/>
                      </p:cNvPicPr>
                      <p:nvPr/>
                    </p:nvPicPr>
                    <p:blipFill>
                      <a:blip r:embed="rId42"/>
                      <a:stretch>
                        <a:fillRect/>
                      </a:stretch>
                    </p:blipFill>
                    <p:spPr>
                      <a:xfrm>
                        <a:off x="4296000" y="5037618"/>
                        <a:ext cx="266699" cy="323850"/>
                      </a:xfrm>
                      <a:prstGeom prst="rect">
                        <a:avLst/>
                      </a:prstGeom>
                      <a:noFill/>
                      <a:ln w="9525">
                        <a:noFill/>
                      </a:ln>
                    </p:spPr>
                  </p:pic>
                </p:oleObj>
              </mc:Fallback>
            </mc:AlternateContent>
          </a:graphicData>
        </a:graphic>
      </p:graphicFrame>
      <p:graphicFrame>
        <p:nvGraphicFramePr>
          <p:cNvPr id="25" name="对象 24"/>
          <p:cNvGraphicFramePr>
            <a:graphicFrameLocks noChangeAspect="1"/>
          </p:cNvGraphicFramePr>
          <p:nvPr/>
        </p:nvGraphicFramePr>
        <p:xfrm>
          <a:off x="4747286" y="5037618"/>
          <a:ext cx="238125" cy="323850"/>
        </p:xfrm>
        <a:graphic>
          <a:graphicData uri="http://schemas.openxmlformats.org/presentationml/2006/ole">
            <mc:AlternateContent xmlns:mc="http://schemas.openxmlformats.org/markup-compatibility/2006">
              <mc:Choice xmlns:v="urn:schemas-microsoft-com:vml" Requires="v">
                <p:oleObj spid="_x0000_s16406" name="Equation" r:id="rId43" imgW="6400800" imgH="8534400" progId="Equation.DSMT4">
                  <p:embed/>
                </p:oleObj>
              </mc:Choice>
              <mc:Fallback>
                <p:oleObj name="Equation" r:id="rId43" imgW="6400800" imgH="8534400" progId="Equation.DSMT4">
                  <p:embed/>
                  <p:pic>
                    <p:nvPicPr>
                      <p:cNvPr id="0" name="图片 16405"/>
                      <p:cNvPicPr>
                        <a:picLocks noChangeAspect="1"/>
                      </p:cNvPicPr>
                      <p:nvPr/>
                    </p:nvPicPr>
                    <p:blipFill>
                      <a:blip r:embed="rId44"/>
                      <a:stretch>
                        <a:fillRect/>
                      </a:stretch>
                    </p:blipFill>
                    <p:spPr>
                      <a:xfrm>
                        <a:off x="4747286" y="5037618"/>
                        <a:ext cx="238125" cy="323850"/>
                      </a:xfrm>
                      <a:prstGeom prst="rect">
                        <a:avLst/>
                      </a:prstGeom>
                      <a:noFill/>
                      <a:ln w="9525">
                        <a:noFill/>
                      </a:ln>
                    </p:spPr>
                  </p:pic>
                </p:oleObj>
              </mc:Fallback>
            </mc:AlternateContent>
          </a:graphicData>
        </a:graphic>
      </p:graphicFrame>
      <p:graphicFrame>
        <p:nvGraphicFramePr>
          <p:cNvPr id="26" name="对象 25"/>
          <p:cNvGraphicFramePr>
            <a:graphicFrameLocks noChangeAspect="1"/>
          </p:cNvGraphicFramePr>
          <p:nvPr/>
        </p:nvGraphicFramePr>
        <p:xfrm>
          <a:off x="5113211" y="5037618"/>
          <a:ext cx="447675" cy="323850"/>
        </p:xfrm>
        <a:graphic>
          <a:graphicData uri="http://schemas.openxmlformats.org/presentationml/2006/ole">
            <mc:AlternateContent xmlns:mc="http://schemas.openxmlformats.org/markup-compatibility/2006">
              <mc:Choice xmlns:v="urn:schemas-microsoft-com:vml" Requires="v">
                <p:oleObj spid="_x0000_s16407" name="Equation" r:id="rId45" imgW="11887200" imgH="8534400" progId="Equation.DSMT4">
                  <p:embed/>
                </p:oleObj>
              </mc:Choice>
              <mc:Fallback>
                <p:oleObj name="Equation" r:id="rId45" imgW="11887200" imgH="8534400" progId="Equation.DSMT4">
                  <p:embed/>
                  <p:pic>
                    <p:nvPicPr>
                      <p:cNvPr id="0" name="图片 16406"/>
                      <p:cNvPicPr>
                        <a:picLocks noChangeAspect="1"/>
                      </p:cNvPicPr>
                      <p:nvPr/>
                    </p:nvPicPr>
                    <p:blipFill>
                      <a:blip r:embed="rId46"/>
                      <a:stretch>
                        <a:fillRect/>
                      </a:stretch>
                    </p:blipFill>
                    <p:spPr>
                      <a:xfrm>
                        <a:off x="5113211" y="5037618"/>
                        <a:ext cx="447675" cy="323850"/>
                      </a:xfrm>
                      <a:prstGeom prst="rect">
                        <a:avLst/>
                      </a:prstGeom>
                      <a:noFill/>
                      <a:ln w="9525">
                        <a:noFill/>
                      </a:ln>
                    </p:spPr>
                  </p:pic>
                </p:oleObj>
              </mc:Fallback>
            </mc:AlternateContent>
          </a:graphicData>
        </a:graphic>
      </p:graphicFrame>
      <p:graphicFrame>
        <p:nvGraphicFramePr>
          <p:cNvPr id="27" name="对象 26"/>
          <p:cNvGraphicFramePr>
            <a:graphicFrameLocks noChangeAspect="1"/>
          </p:cNvGraphicFramePr>
          <p:nvPr/>
        </p:nvGraphicFramePr>
        <p:xfrm>
          <a:off x="5836769" y="5037618"/>
          <a:ext cx="314324" cy="323850"/>
        </p:xfrm>
        <a:graphic>
          <a:graphicData uri="http://schemas.openxmlformats.org/presentationml/2006/ole">
            <mc:AlternateContent xmlns:mc="http://schemas.openxmlformats.org/markup-compatibility/2006">
              <mc:Choice xmlns:v="urn:schemas-microsoft-com:vml" Requires="v">
                <p:oleObj spid="_x0000_s16408" name="Equation" r:id="rId47" imgW="8229600" imgH="8534400" progId="Equation.DSMT4">
                  <p:embed/>
                </p:oleObj>
              </mc:Choice>
              <mc:Fallback>
                <p:oleObj name="Equation" r:id="rId47" imgW="8229600" imgH="8534400" progId="Equation.DSMT4">
                  <p:embed/>
                  <p:pic>
                    <p:nvPicPr>
                      <p:cNvPr id="0" name="图片 16407"/>
                      <p:cNvPicPr>
                        <a:picLocks noChangeAspect="1"/>
                      </p:cNvPicPr>
                      <p:nvPr/>
                    </p:nvPicPr>
                    <p:blipFill>
                      <a:blip r:embed="rId48"/>
                      <a:stretch>
                        <a:fillRect/>
                      </a:stretch>
                    </p:blipFill>
                    <p:spPr>
                      <a:xfrm>
                        <a:off x="5836769" y="5037618"/>
                        <a:ext cx="314324" cy="323850"/>
                      </a:xfrm>
                      <a:prstGeom prst="rect">
                        <a:avLst/>
                      </a:prstGeom>
                      <a:noFill/>
                      <a:ln w="9525">
                        <a:noFill/>
                      </a:ln>
                    </p:spPr>
                  </p:pic>
                </p:oleObj>
              </mc:Fallback>
            </mc:AlternateContent>
          </a:graphicData>
        </a:graphic>
      </p:graphicFrame>
      <p:graphicFrame>
        <p:nvGraphicFramePr>
          <p:cNvPr id="28" name="对象 27"/>
          <p:cNvGraphicFramePr>
            <a:graphicFrameLocks noChangeAspect="1"/>
          </p:cNvGraphicFramePr>
          <p:nvPr/>
        </p:nvGraphicFramePr>
        <p:xfrm>
          <a:off x="6646311" y="5037618"/>
          <a:ext cx="219075" cy="323850"/>
        </p:xfrm>
        <a:graphic>
          <a:graphicData uri="http://schemas.openxmlformats.org/presentationml/2006/ole">
            <mc:AlternateContent xmlns:mc="http://schemas.openxmlformats.org/markup-compatibility/2006">
              <mc:Choice xmlns:v="urn:schemas-microsoft-com:vml" Requires="v">
                <p:oleObj spid="_x0000_s16409" name="Equation" r:id="rId49" imgW="5791200" imgH="8534400" progId="Equation.DSMT4">
                  <p:embed/>
                </p:oleObj>
              </mc:Choice>
              <mc:Fallback>
                <p:oleObj name="Equation" r:id="rId49" imgW="5791200" imgH="8534400" progId="Equation.DSMT4">
                  <p:embed/>
                  <p:pic>
                    <p:nvPicPr>
                      <p:cNvPr id="0" name="图片 16408"/>
                      <p:cNvPicPr>
                        <a:picLocks noChangeAspect="1"/>
                      </p:cNvPicPr>
                      <p:nvPr/>
                    </p:nvPicPr>
                    <p:blipFill>
                      <a:blip r:embed="rId50"/>
                      <a:stretch>
                        <a:fillRect/>
                      </a:stretch>
                    </p:blipFill>
                    <p:spPr>
                      <a:xfrm>
                        <a:off x="6646311" y="5037618"/>
                        <a:ext cx="219075" cy="323850"/>
                      </a:xfrm>
                      <a:prstGeom prst="rect">
                        <a:avLst/>
                      </a:prstGeom>
                      <a:noFill/>
                      <a:ln w="9525">
                        <a:noFill/>
                      </a:ln>
                    </p:spPr>
                  </p:pic>
                </p:oleObj>
              </mc:Fallback>
            </mc:AlternateContent>
          </a:graphicData>
        </a:graphic>
      </p:graphicFrame>
      <p:graphicFrame>
        <p:nvGraphicFramePr>
          <p:cNvPr id="29" name="Object 27"/>
          <p:cNvGraphicFramePr>
            <a:graphicFrameLocks noChangeAspect="1"/>
          </p:cNvGraphicFramePr>
          <p:nvPr/>
        </p:nvGraphicFramePr>
        <p:xfrm>
          <a:off x="4295775" y="5652546"/>
          <a:ext cx="123825" cy="323850"/>
        </p:xfrm>
        <a:graphic>
          <a:graphicData uri="http://schemas.openxmlformats.org/presentationml/2006/ole">
            <mc:AlternateContent xmlns:mc="http://schemas.openxmlformats.org/markup-compatibility/2006">
              <mc:Choice xmlns:v="urn:schemas-microsoft-com:vml" Requires="v">
                <p:oleObj spid="_x0000_s16410" name="Equation" r:id="rId51" imgW="3352800" imgH="8534400" progId="Equation.DSMT4">
                  <p:embed/>
                </p:oleObj>
              </mc:Choice>
              <mc:Fallback>
                <p:oleObj name="Equation" r:id="rId51" imgW="3352800" imgH="8534400" progId="Equation.DSMT4">
                  <p:embed/>
                  <p:pic>
                    <p:nvPicPr>
                      <p:cNvPr id="0" name="图片 16409"/>
                      <p:cNvPicPr>
                        <a:picLocks noChangeAspect="1"/>
                      </p:cNvPicPr>
                      <p:nvPr/>
                    </p:nvPicPr>
                    <p:blipFill>
                      <a:blip r:embed="rId52"/>
                      <a:stretch>
                        <a:fillRect/>
                      </a:stretch>
                    </p:blipFill>
                    <p:spPr>
                      <a:xfrm>
                        <a:off x="4295775" y="5652546"/>
                        <a:ext cx="123825" cy="323850"/>
                      </a:xfrm>
                      <a:prstGeom prst="rect">
                        <a:avLst/>
                      </a:prstGeom>
                      <a:noFill/>
                      <a:ln w="9525">
                        <a:noFill/>
                      </a:ln>
                    </p:spPr>
                  </p:pic>
                </p:oleObj>
              </mc:Fallback>
            </mc:AlternateContent>
          </a:graphicData>
        </a:graphic>
      </p:graphicFrame>
      <p:graphicFrame>
        <p:nvGraphicFramePr>
          <p:cNvPr id="30" name="Object 28"/>
          <p:cNvGraphicFramePr>
            <a:graphicFrameLocks noChangeAspect="1"/>
          </p:cNvGraphicFramePr>
          <p:nvPr/>
        </p:nvGraphicFramePr>
        <p:xfrm>
          <a:off x="4603750" y="5652546"/>
          <a:ext cx="238125" cy="323850"/>
        </p:xfrm>
        <a:graphic>
          <a:graphicData uri="http://schemas.openxmlformats.org/presentationml/2006/ole">
            <mc:AlternateContent xmlns:mc="http://schemas.openxmlformats.org/markup-compatibility/2006">
              <mc:Choice xmlns:v="urn:schemas-microsoft-com:vml" Requires="v">
                <p:oleObj spid="_x0000_s16411" name="Equation" r:id="rId53" imgW="6400800" imgH="8534400" progId="Equation.DSMT4">
                  <p:embed/>
                </p:oleObj>
              </mc:Choice>
              <mc:Fallback>
                <p:oleObj name="Equation" r:id="rId53" imgW="6400800" imgH="8534400" progId="Equation.DSMT4">
                  <p:embed/>
                  <p:pic>
                    <p:nvPicPr>
                      <p:cNvPr id="0" name="图片 16410"/>
                      <p:cNvPicPr>
                        <a:picLocks noChangeAspect="1"/>
                      </p:cNvPicPr>
                      <p:nvPr/>
                    </p:nvPicPr>
                    <p:blipFill>
                      <a:blip r:embed="rId54"/>
                      <a:stretch>
                        <a:fillRect/>
                      </a:stretch>
                    </p:blipFill>
                    <p:spPr>
                      <a:xfrm>
                        <a:off x="4603750" y="5652546"/>
                        <a:ext cx="238125" cy="323850"/>
                      </a:xfrm>
                      <a:prstGeom prst="rect">
                        <a:avLst/>
                      </a:prstGeom>
                      <a:noFill/>
                      <a:ln w="9525">
                        <a:noFill/>
                      </a:ln>
                    </p:spPr>
                  </p:pic>
                </p:oleObj>
              </mc:Fallback>
            </mc:AlternateContent>
          </a:graphicData>
        </a:graphic>
      </p:graphicFrame>
      <p:graphicFrame>
        <p:nvGraphicFramePr>
          <p:cNvPr id="31" name="Object 29"/>
          <p:cNvGraphicFramePr>
            <a:graphicFrameLocks noChangeAspect="1"/>
          </p:cNvGraphicFramePr>
          <p:nvPr/>
        </p:nvGraphicFramePr>
        <p:xfrm>
          <a:off x="5027613" y="5652546"/>
          <a:ext cx="333375" cy="323850"/>
        </p:xfrm>
        <a:graphic>
          <a:graphicData uri="http://schemas.openxmlformats.org/presentationml/2006/ole">
            <mc:AlternateContent xmlns:mc="http://schemas.openxmlformats.org/markup-compatibility/2006">
              <mc:Choice xmlns:v="urn:schemas-microsoft-com:vml" Requires="v">
                <p:oleObj spid="_x0000_s16412" name="Equation" r:id="rId55" imgW="8839200" imgH="8534400" progId="Equation.DSMT4">
                  <p:embed/>
                </p:oleObj>
              </mc:Choice>
              <mc:Fallback>
                <p:oleObj name="Equation" r:id="rId55" imgW="8839200" imgH="8534400" progId="Equation.DSMT4">
                  <p:embed/>
                  <p:pic>
                    <p:nvPicPr>
                      <p:cNvPr id="0" name="图片 16411"/>
                      <p:cNvPicPr>
                        <a:picLocks noChangeAspect="1"/>
                      </p:cNvPicPr>
                      <p:nvPr/>
                    </p:nvPicPr>
                    <p:blipFill>
                      <a:blip r:embed="rId56"/>
                      <a:stretch>
                        <a:fillRect/>
                      </a:stretch>
                    </p:blipFill>
                    <p:spPr>
                      <a:xfrm>
                        <a:off x="5027613" y="5652546"/>
                        <a:ext cx="333375" cy="323850"/>
                      </a:xfrm>
                      <a:prstGeom prst="rect">
                        <a:avLst/>
                      </a:prstGeom>
                      <a:noFill/>
                      <a:ln w="9525">
                        <a:noFill/>
                      </a:ln>
                    </p:spPr>
                  </p:pic>
                </p:oleObj>
              </mc:Fallback>
            </mc:AlternateContent>
          </a:graphicData>
        </a:graphic>
      </p:graphicFrame>
      <p:graphicFrame>
        <p:nvGraphicFramePr>
          <p:cNvPr id="32" name="Object 30"/>
          <p:cNvGraphicFramePr>
            <a:graphicFrameLocks noChangeAspect="1"/>
          </p:cNvGraphicFramePr>
          <p:nvPr/>
        </p:nvGraphicFramePr>
        <p:xfrm>
          <a:off x="5657850" y="5652546"/>
          <a:ext cx="238125" cy="323850"/>
        </p:xfrm>
        <a:graphic>
          <a:graphicData uri="http://schemas.openxmlformats.org/presentationml/2006/ole">
            <mc:AlternateContent xmlns:mc="http://schemas.openxmlformats.org/markup-compatibility/2006">
              <mc:Choice xmlns:v="urn:schemas-microsoft-com:vml" Requires="v">
                <p:oleObj spid="_x0000_s16413" name="Equation" r:id="rId57" imgW="6400800" imgH="8534400" progId="Equation.DSMT4">
                  <p:embed/>
                </p:oleObj>
              </mc:Choice>
              <mc:Fallback>
                <p:oleObj name="Equation" r:id="rId57" imgW="6400800" imgH="8534400" progId="Equation.DSMT4">
                  <p:embed/>
                  <p:pic>
                    <p:nvPicPr>
                      <p:cNvPr id="0" name="图片 16412"/>
                      <p:cNvPicPr>
                        <a:picLocks noChangeAspect="1"/>
                      </p:cNvPicPr>
                      <p:nvPr/>
                    </p:nvPicPr>
                    <p:blipFill>
                      <a:blip r:embed="rId58"/>
                      <a:stretch>
                        <a:fillRect/>
                      </a:stretch>
                    </p:blipFill>
                    <p:spPr>
                      <a:xfrm>
                        <a:off x="5657850" y="5652546"/>
                        <a:ext cx="238125" cy="3238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67437"/>
            <a:ext cx="11831400" cy="285283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关于核反应的知识,下列说法正确的是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140" kern="0" spc="40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Rn</a:t>
            </a:r>
            <a:r>
              <a:rPr lang="zh-CN" altLang="en-US" sz="2140" kern="0" spc="213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Po+X,X是α粒子</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B.中子轰击</a:t>
            </a:r>
            <a:r>
              <a:rPr lang="zh-CN" altLang="en-US" sz="2140" kern="0" spc="18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U,一定能发生链式反应</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140" kern="0" spc="40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U</a:t>
            </a:r>
            <a:r>
              <a:rPr lang="zh-CN" altLang="en-US" sz="2140" kern="0" spc="3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n</a:t>
            </a:r>
            <a:r>
              <a:rPr lang="zh-CN" altLang="en-US" sz="2140" kern="0" spc="205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Ba</a:t>
            </a:r>
            <a:r>
              <a:rPr lang="zh-CN" altLang="en-US" sz="2140" kern="0" spc="63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Kr+</a:t>
            </a:r>
            <a:r>
              <a:rPr lang="zh-CN" altLang="en-US" sz="2140" kern="0" spc="-26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n是核裂变方程,也是氢弹的核反应方程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140" kern="0" spc="40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U核的平均结合能大于</a:t>
            </a:r>
            <a:r>
              <a:rPr lang="zh-CN" altLang="en-US" sz="2140" kern="0" spc="10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Ba核的平均结合能</a:t>
            </a:r>
            <a:endParaRPr lang="zh-CN" altLang="en-US" dirty="0"/>
          </a:p>
        </p:txBody>
      </p:sp>
      <p:graphicFrame>
        <p:nvGraphicFramePr>
          <p:cNvPr id="4" name="对象 3"/>
          <p:cNvGraphicFramePr>
            <a:graphicFrameLocks noChangeAspect="1"/>
          </p:cNvGraphicFramePr>
          <p:nvPr/>
        </p:nvGraphicFramePr>
        <p:xfrm>
          <a:off x="688983" y="1258120"/>
          <a:ext cx="323850" cy="381000"/>
        </p:xfrm>
        <a:graphic>
          <a:graphicData uri="http://schemas.openxmlformats.org/presentationml/2006/ole">
            <mc:AlternateContent xmlns:mc="http://schemas.openxmlformats.org/markup-compatibility/2006">
              <mc:Choice xmlns:v="urn:schemas-microsoft-com:vml" Requires="v">
                <p:oleObj spid="_x0000_s17409" name="Equation" r:id="rId1" imgW="8534400" imgH="10058400" progId="Equation.DSMT4">
                  <p:embed/>
                </p:oleObj>
              </mc:Choice>
              <mc:Fallback>
                <p:oleObj name="Equation" r:id="rId1" imgW="8534400" imgH="10058400" progId="Equation.DSMT4">
                  <p:embed/>
                  <p:pic>
                    <p:nvPicPr>
                      <p:cNvPr id="0" name="图片 17408"/>
                      <p:cNvPicPr>
                        <a:picLocks noChangeAspect="1"/>
                      </p:cNvPicPr>
                      <p:nvPr/>
                    </p:nvPicPr>
                    <p:blipFill>
                      <a:blip r:embed="rId2"/>
                      <a:stretch>
                        <a:fillRect/>
                      </a:stretch>
                    </p:blipFill>
                    <p:spPr>
                      <a:xfrm>
                        <a:off x="688983" y="1258120"/>
                        <a:ext cx="323850" cy="3810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369933" y="1258120"/>
          <a:ext cx="542924" cy="380999"/>
        </p:xfrm>
        <a:graphic>
          <a:graphicData uri="http://schemas.openxmlformats.org/presentationml/2006/ole">
            <mc:AlternateContent xmlns:mc="http://schemas.openxmlformats.org/markup-compatibility/2006">
              <mc:Choice xmlns:v="urn:schemas-microsoft-com:vml" Requires="v">
                <p:oleObj spid="_x0000_s17410" name="Equation" r:id="rId3" imgW="14325600" imgH="10058400" progId="Equation.DSMT4">
                  <p:embed/>
                </p:oleObj>
              </mc:Choice>
              <mc:Fallback>
                <p:oleObj name="Equation" r:id="rId3" imgW="14325600" imgH="10058400" progId="Equation.DSMT4">
                  <p:embed/>
                  <p:pic>
                    <p:nvPicPr>
                      <p:cNvPr id="0" name="图片 17409"/>
                      <p:cNvPicPr>
                        <a:picLocks noChangeAspect="1"/>
                      </p:cNvPicPr>
                      <p:nvPr/>
                    </p:nvPicPr>
                    <p:blipFill>
                      <a:blip r:embed="rId4"/>
                      <a:stretch>
                        <a:fillRect/>
                      </a:stretch>
                    </p:blipFill>
                    <p:spPr>
                      <a:xfrm>
                        <a:off x="1369933" y="1258120"/>
                        <a:ext cx="542924"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972599" y="1833040"/>
          <a:ext cx="295275" cy="380999"/>
        </p:xfrm>
        <a:graphic>
          <a:graphicData uri="http://schemas.openxmlformats.org/presentationml/2006/ole">
            <mc:AlternateContent xmlns:mc="http://schemas.openxmlformats.org/markup-compatibility/2006">
              <mc:Choice xmlns:v="urn:schemas-microsoft-com:vml" Requires="v">
                <p:oleObj spid="_x0000_s17411" name="Equation" r:id="rId5" imgW="7924800" imgH="10058400" progId="Equation.DSMT4">
                  <p:embed/>
                </p:oleObj>
              </mc:Choice>
              <mc:Fallback>
                <p:oleObj name="Equation" r:id="rId5" imgW="7924800" imgH="10058400" progId="Equation.DSMT4">
                  <p:embed/>
                  <p:pic>
                    <p:nvPicPr>
                      <p:cNvPr id="0" name="图片 17410"/>
                      <p:cNvPicPr>
                        <a:picLocks noChangeAspect="1"/>
                      </p:cNvPicPr>
                      <p:nvPr/>
                    </p:nvPicPr>
                    <p:blipFill>
                      <a:blip r:embed="rId6"/>
                      <a:stretch>
                        <a:fillRect/>
                      </a:stretch>
                    </p:blipFill>
                    <p:spPr>
                      <a:xfrm>
                        <a:off x="1972599" y="1833040"/>
                        <a:ext cx="295275" cy="3809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72099" y="2407960"/>
          <a:ext cx="323850" cy="380999"/>
        </p:xfrm>
        <a:graphic>
          <a:graphicData uri="http://schemas.openxmlformats.org/presentationml/2006/ole">
            <mc:AlternateContent xmlns:mc="http://schemas.openxmlformats.org/markup-compatibility/2006">
              <mc:Choice xmlns:v="urn:schemas-microsoft-com:vml" Requires="v">
                <p:oleObj spid="_x0000_s17412" name="Equation" r:id="rId7" imgW="8534400" imgH="10058400" progId="Equation.DSMT4">
                  <p:embed/>
                </p:oleObj>
              </mc:Choice>
              <mc:Fallback>
                <p:oleObj name="Equation" r:id="rId7" imgW="8534400" imgH="10058400" progId="Equation.DSMT4">
                  <p:embed/>
                  <p:pic>
                    <p:nvPicPr>
                      <p:cNvPr id="0" name="图片 17411"/>
                      <p:cNvPicPr>
                        <a:picLocks noChangeAspect="1"/>
                      </p:cNvPicPr>
                      <p:nvPr/>
                    </p:nvPicPr>
                    <p:blipFill>
                      <a:blip r:embed="rId8"/>
                      <a:stretch>
                        <a:fillRect/>
                      </a:stretch>
                    </p:blipFill>
                    <p:spPr>
                      <a:xfrm>
                        <a:off x="672099" y="2407960"/>
                        <a:ext cx="323850" cy="380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216933" y="2407960"/>
          <a:ext cx="276224" cy="380999"/>
        </p:xfrm>
        <a:graphic>
          <a:graphicData uri="http://schemas.openxmlformats.org/presentationml/2006/ole">
            <mc:AlternateContent xmlns:mc="http://schemas.openxmlformats.org/markup-compatibility/2006">
              <mc:Choice xmlns:v="urn:schemas-microsoft-com:vml" Requires="v">
                <p:oleObj spid="_x0000_s17413" name="Equation" r:id="rId9" imgW="7315200" imgH="10058400" progId="Equation.DSMT4">
                  <p:embed/>
                </p:oleObj>
              </mc:Choice>
              <mc:Fallback>
                <p:oleObj name="Equation" r:id="rId9" imgW="7315200" imgH="10058400" progId="Equation.DSMT4">
                  <p:embed/>
                  <p:pic>
                    <p:nvPicPr>
                      <p:cNvPr id="0" name="图片 17412"/>
                      <p:cNvPicPr>
                        <a:picLocks noChangeAspect="1"/>
                      </p:cNvPicPr>
                      <p:nvPr/>
                    </p:nvPicPr>
                    <p:blipFill>
                      <a:blip r:embed="rId10"/>
                      <a:stretch>
                        <a:fillRect/>
                      </a:stretch>
                    </p:blipFill>
                    <p:spPr>
                      <a:xfrm>
                        <a:off x="1216933" y="2407960"/>
                        <a:ext cx="276224" cy="3809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646158" y="2407960"/>
          <a:ext cx="533399" cy="380999"/>
        </p:xfrm>
        <a:graphic>
          <a:graphicData uri="http://schemas.openxmlformats.org/presentationml/2006/ole">
            <mc:AlternateContent xmlns:mc="http://schemas.openxmlformats.org/markup-compatibility/2006">
              <mc:Choice xmlns:v="urn:schemas-microsoft-com:vml" Requires="v">
                <p:oleObj spid="_x0000_s17414" name="Equation" r:id="rId11" imgW="14020800" imgH="10058400" progId="Equation.DSMT4">
                  <p:embed/>
                </p:oleObj>
              </mc:Choice>
              <mc:Fallback>
                <p:oleObj name="Equation" r:id="rId11" imgW="14020800" imgH="10058400" progId="Equation.DSMT4">
                  <p:embed/>
                  <p:pic>
                    <p:nvPicPr>
                      <p:cNvPr id="0" name="图片 17413"/>
                      <p:cNvPicPr>
                        <a:picLocks noChangeAspect="1"/>
                      </p:cNvPicPr>
                      <p:nvPr/>
                    </p:nvPicPr>
                    <p:blipFill>
                      <a:blip r:embed="rId12"/>
                      <a:stretch>
                        <a:fillRect/>
                      </a:stretch>
                    </p:blipFill>
                    <p:spPr>
                      <a:xfrm>
                        <a:off x="1646158" y="2407960"/>
                        <a:ext cx="533399" cy="3809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2519475" y="2407960"/>
          <a:ext cx="352425" cy="381000"/>
        </p:xfrm>
        <a:graphic>
          <a:graphicData uri="http://schemas.openxmlformats.org/presentationml/2006/ole">
            <mc:AlternateContent xmlns:mc="http://schemas.openxmlformats.org/markup-compatibility/2006">
              <mc:Choice xmlns:v="urn:schemas-microsoft-com:vml" Requires="v">
                <p:oleObj spid="_x0000_s17415" name="Equation" r:id="rId13" imgW="9448800" imgH="10058400" progId="Equation.DSMT4">
                  <p:embed/>
                </p:oleObj>
              </mc:Choice>
              <mc:Fallback>
                <p:oleObj name="Equation" r:id="rId13" imgW="9448800" imgH="10058400" progId="Equation.DSMT4">
                  <p:embed/>
                  <p:pic>
                    <p:nvPicPr>
                      <p:cNvPr id="0" name="图片 17414"/>
                      <p:cNvPicPr>
                        <a:picLocks noChangeAspect="1"/>
                      </p:cNvPicPr>
                      <p:nvPr/>
                    </p:nvPicPr>
                    <p:blipFill>
                      <a:blip r:embed="rId14"/>
                      <a:stretch>
                        <a:fillRect/>
                      </a:stretch>
                    </p:blipFill>
                    <p:spPr>
                      <a:xfrm>
                        <a:off x="2519475" y="2407960"/>
                        <a:ext cx="352425" cy="3810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3367357" y="2407960"/>
          <a:ext cx="238124" cy="380999"/>
        </p:xfrm>
        <a:graphic>
          <a:graphicData uri="http://schemas.openxmlformats.org/presentationml/2006/ole">
            <mc:AlternateContent xmlns:mc="http://schemas.openxmlformats.org/markup-compatibility/2006">
              <mc:Choice xmlns:v="urn:schemas-microsoft-com:vml" Requires="v">
                <p:oleObj spid="_x0000_s17416" name="Equation" r:id="rId15" imgW="6400800" imgH="10058400" progId="Equation.DSMT4">
                  <p:embed/>
                </p:oleObj>
              </mc:Choice>
              <mc:Fallback>
                <p:oleObj name="Equation" r:id="rId15" imgW="6400800" imgH="10058400" progId="Equation.DSMT4">
                  <p:embed/>
                  <p:pic>
                    <p:nvPicPr>
                      <p:cNvPr id="0" name="图片 17415"/>
                      <p:cNvPicPr>
                        <a:picLocks noChangeAspect="1"/>
                      </p:cNvPicPr>
                      <p:nvPr/>
                    </p:nvPicPr>
                    <p:blipFill>
                      <a:blip r:embed="rId16"/>
                      <a:stretch>
                        <a:fillRect/>
                      </a:stretch>
                    </p:blipFill>
                    <p:spPr>
                      <a:xfrm>
                        <a:off x="3367357" y="2407960"/>
                        <a:ext cx="238124" cy="380999"/>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688983" y="2982880"/>
          <a:ext cx="323850" cy="380999"/>
        </p:xfrm>
        <a:graphic>
          <a:graphicData uri="http://schemas.openxmlformats.org/presentationml/2006/ole">
            <mc:AlternateContent xmlns:mc="http://schemas.openxmlformats.org/markup-compatibility/2006">
              <mc:Choice xmlns:v="urn:schemas-microsoft-com:vml" Requires="v">
                <p:oleObj spid="_x0000_s17417" name="Equation" r:id="rId17" imgW="8534400" imgH="10058400" progId="Equation.DSMT4">
                  <p:embed/>
                </p:oleObj>
              </mc:Choice>
              <mc:Fallback>
                <p:oleObj name="Equation" r:id="rId17" imgW="8534400" imgH="10058400" progId="Equation.DSMT4">
                  <p:embed/>
                  <p:pic>
                    <p:nvPicPr>
                      <p:cNvPr id="0" name="图片 17416"/>
                      <p:cNvPicPr>
                        <a:picLocks noChangeAspect="1"/>
                      </p:cNvPicPr>
                      <p:nvPr/>
                    </p:nvPicPr>
                    <p:blipFill>
                      <a:blip r:embed="rId18"/>
                      <a:stretch>
                        <a:fillRect/>
                      </a:stretch>
                    </p:blipFill>
                    <p:spPr>
                      <a:xfrm>
                        <a:off x="688983" y="2982880"/>
                        <a:ext cx="323850" cy="380999"/>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3987816" y="2982880"/>
          <a:ext cx="285750" cy="380999"/>
        </p:xfrm>
        <a:graphic>
          <a:graphicData uri="http://schemas.openxmlformats.org/presentationml/2006/ole">
            <mc:AlternateContent xmlns:mc="http://schemas.openxmlformats.org/markup-compatibility/2006">
              <mc:Choice xmlns:v="urn:schemas-microsoft-com:vml" Requires="v">
                <p:oleObj spid="_x0000_s17418" name="Equation" r:id="rId19" imgW="7620000" imgH="10058400" progId="Equation.DSMT4">
                  <p:embed/>
                </p:oleObj>
              </mc:Choice>
              <mc:Fallback>
                <p:oleObj name="Equation" r:id="rId19" imgW="7620000" imgH="10058400" progId="Equation.DSMT4">
                  <p:embed/>
                  <p:pic>
                    <p:nvPicPr>
                      <p:cNvPr id="0" name="图片 17417"/>
                      <p:cNvPicPr>
                        <a:picLocks noChangeAspect="1"/>
                      </p:cNvPicPr>
                      <p:nvPr/>
                    </p:nvPicPr>
                    <p:blipFill>
                      <a:blip r:embed="rId20"/>
                      <a:stretch>
                        <a:fillRect/>
                      </a:stretch>
                    </p:blipFill>
                    <p:spPr>
                      <a:xfrm>
                        <a:off x="3987816" y="2982880"/>
                        <a:ext cx="285750" cy="380999"/>
                      </a:xfrm>
                      <a:prstGeom prst="rect">
                        <a:avLst/>
                      </a:prstGeom>
                      <a:noFill/>
                      <a:ln w="9525">
                        <a:noFill/>
                      </a:ln>
                    </p:spPr>
                  </p:pic>
                </p:oleObj>
              </mc:Fallback>
            </mc:AlternateContent>
          </a:graphicData>
        </a:graphic>
      </p:graphicFrame>
      <p:sp>
        <p:nvSpPr>
          <p:cNvPr id="14" name="文本框 8"/>
          <p:cNvSpPr txBox="1"/>
          <p:nvPr/>
        </p:nvSpPr>
        <p:spPr>
          <a:xfrm>
            <a:off x="7092206" y="683965"/>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a:t>
            </a:r>
            <a:endParaRPr lang="zh-CN" altLang="en-US" sz="2400"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468000" y="3708301"/>
            <a:ext cx="11831400" cy="2245423"/>
            <a:chOff x="468000" y="3708301"/>
            <a:chExt cx="11831400" cy="2245423"/>
          </a:xfrm>
        </p:grpSpPr>
        <p:sp>
          <p:nvSpPr>
            <p:cNvPr id="15" name="TextBox 2"/>
            <p:cNvSpPr txBox="1"/>
            <p:nvPr/>
          </p:nvSpPr>
          <p:spPr>
            <a:xfrm>
              <a:off x="468000" y="3708301"/>
              <a:ext cx="11831400" cy="224542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由质量数守恒和电荷数守恒可得X是</a:t>
              </a:r>
              <a:r>
                <a:rPr lang="zh-CN" altLang="en-US" sz="2140" kern="0" spc="-94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He,</a:t>
              </a:r>
              <a:r>
                <a:rPr lang="zh-CN" altLang="en-US" sz="2410" kern="0" dirty="0" smtClean="0">
                  <a:solidFill>
                    <a:srgbClr val="C00000"/>
                  </a:solidFill>
                  <a:latin typeface="Times New Roman" panose="02020603050405020304" pitchFamily="65" charset="-122"/>
                  <a:ea typeface="楷体_GB2312" pitchFamily="65" charset="-122"/>
                </a:rPr>
                <a:t>A正确</a:t>
              </a:r>
              <a:r>
                <a:rPr lang="zh-CN" altLang="en-US" sz="2410" kern="0" dirty="0" smtClean="0">
                  <a:solidFill>
                    <a:srgbClr val="000000"/>
                  </a:solidFill>
                  <a:latin typeface="Times New Roman" panose="02020603050405020304" pitchFamily="65" charset="-122"/>
                  <a:ea typeface="楷体_GB2312" pitchFamily="65" charset="-122"/>
                </a:rPr>
                <a:t>。发生链式反应,要求是慢</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中子,且铀块的体积必须超过临界体积,</a:t>
              </a:r>
              <a:r>
                <a:rPr lang="zh-CN" altLang="en-US" sz="2410" kern="0" dirty="0" smtClean="0">
                  <a:solidFill>
                    <a:srgbClr val="C00000"/>
                  </a:solidFill>
                  <a:latin typeface="Times New Roman" panose="02020603050405020304" pitchFamily="65" charset="-122"/>
                  <a:ea typeface="楷体_GB2312" pitchFamily="65" charset="-122"/>
                </a:rPr>
                <a:t>B错误</a:t>
              </a:r>
              <a:r>
                <a:rPr lang="zh-CN" altLang="en-US" sz="2140" kern="0" spc="63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U</a:t>
              </a:r>
              <a:r>
                <a:rPr lang="zh-CN" altLang="en-US" sz="2140" kern="0" spc="3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n→</a:t>
              </a:r>
              <a:r>
                <a:rPr lang="zh-CN" altLang="en-US" sz="2140" kern="0" spc="573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Kr+</a:t>
              </a:r>
              <a:r>
                <a:rPr lang="zh-CN" altLang="en-US" sz="2140" kern="0" spc="-26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n是原子弹的核反</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应方程,核反应过程中会释放核能,生成的</a:t>
              </a:r>
              <a:r>
                <a:rPr lang="zh-CN" altLang="en-US" sz="2140" kern="0" spc="10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Ba核更稳定,可得</a:t>
              </a:r>
              <a:r>
                <a:rPr lang="zh-CN" altLang="en-US" sz="2140" kern="0" spc="18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U核的平均结合能小于</a:t>
              </a:r>
              <a:endParaRPr lang="zh-CN" altLang="en-US" dirty="0"/>
            </a:p>
            <a:p>
              <a:pPr marL="0" indent="0" eaLnBrk="0" latinLnBrk="1" hangingPunct="0">
                <a:lnSpc>
                  <a:spcPct val="150000"/>
                </a:lnSpc>
                <a:spcBef>
                  <a:spcPts val="0"/>
                </a:spcBef>
                <a:buNone/>
              </a:pPr>
              <a:r>
                <a:rPr lang="zh-CN" altLang="en-US" sz="2140" kern="0" spc="10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Ba核的平均结合能,</a:t>
              </a:r>
              <a:r>
                <a:rPr lang="zh-CN" altLang="en-US" sz="2410" kern="0" dirty="0" smtClean="0">
                  <a:solidFill>
                    <a:srgbClr val="C00000"/>
                  </a:solidFill>
                  <a:latin typeface="Times New Roman" panose="02020603050405020304" pitchFamily="65" charset="-122"/>
                  <a:ea typeface="楷体_GB2312" pitchFamily="65" charset="-122"/>
                </a:rPr>
                <a:t>C、D错误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16" name="对象 15"/>
            <p:cNvGraphicFramePr>
              <a:graphicFrameLocks noChangeAspect="1"/>
            </p:cNvGraphicFramePr>
            <p:nvPr/>
          </p:nvGraphicFramePr>
          <p:xfrm>
            <a:off x="6175152" y="3843259"/>
            <a:ext cx="152399" cy="380999"/>
          </p:xfrm>
          <a:graphic>
            <a:graphicData uri="http://schemas.openxmlformats.org/presentationml/2006/ole">
              <mc:AlternateContent xmlns:mc="http://schemas.openxmlformats.org/markup-compatibility/2006">
                <mc:Choice xmlns:v="urn:schemas-microsoft-com:vml" Requires="v">
                  <p:oleObj spid="_x0000_s17419" name="Equation" r:id="rId21" imgW="3962400" imgH="10058400" progId="Equation.DSMT4">
                    <p:embed/>
                  </p:oleObj>
                </mc:Choice>
                <mc:Fallback>
                  <p:oleObj name="Equation" r:id="rId21" imgW="3962400" imgH="10058400" progId="Equation.DSMT4">
                    <p:embed/>
                    <p:pic>
                      <p:nvPicPr>
                        <p:cNvPr id="0" name="图片 17418"/>
                        <p:cNvPicPr>
                          <a:picLocks noChangeAspect="1"/>
                        </p:cNvPicPr>
                        <p:nvPr/>
                      </p:nvPicPr>
                      <p:blipFill>
                        <a:blip r:embed="rId22"/>
                        <a:stretch>
                          <a:fillRect/>
                        </a:stretch>
                      </p:blipFill>
                      <p:spPr>
                        <a:xfrm>
                          <a:off x="6175152" y="3843259"/>
                          <a:ext cx="152399" cy="380999"/>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6333099" y="4400179"/>
            <a:ext cx="352424" cy="380999"/>
          </p:xfrm>
          <a:graphic>
            <a:graphicData uri="http://schemas.openxmlformats.org/presentationml/2006/ole">
              <mc:AlternateContent xmlns:mc="http://schemas.openxmlformats.org/markup-compatibility/2006">
                <mc:Choice xmlns:v="urn:schemas-microsoft-com:vml" Requires="v">
                  <p:oleObj spid="_x0000_s17420" name="Equation" r:id="rId23" imgW="9448800" imgH="10058400" progId="Equation.DSMT4">
                    <p:embed/>
                  </p:oleObj>
                </mc:Choice>
                <mc:Fallback>
                  <p:oleObj name="Equation" r:id="rId23" imgW="9448800" imgH="10058400" progId="Equation.DSMT4">
                    <p:embed/>
                    <p:pic>
                      <p:nvPicPr>
                        <p:cNvPr id="0" name="图片 17419"/>
                        <p:cNvPicPr>
                          <a:picLocks noChangeAspect="1"/>
                        </p:cNvPicPr>
                        <p:nvPr/>
                      </p:nvPicPr>
                      <p:blipFill>
                        <a:blip r:embed="rId24"/>
                        <a:stretch>
                          <a:fillRect/>
                        </a:stretch>
                      </p:blipFill>
                      <p:spPr>
                        <a:xfrm>
                          <a:off x="6333099" y="4400179"/>
                          <a:ext cx="352424" cy="380999"/>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nvGraphicFramePr>
          <p:xfrm>
            <a:off x="6906508" y="4400179"/>
            <a:ext cx="276225" cy="381000"/>
          </p:xfrm>
          <a:graphic>
            <a:graphicData uri="http://schemas.openxmlformats.org/presentationml/2006/ole">
              <mc:AlternateContent xmlns:mc="http://schemas.openxmlformats.org/markup-compatibility/2006">
                <mc:Choice xmlns:v="urn:schemas-microsoft-com:vml" Requires="v">
                  <p:oleObj spid="_x0000_s17421" name="Equation" r:id="rId25" imgW="7315200" imgH="10058400" progId="Equation.DSMT4">
                    <p:embed/>
                  </p:oleObj>
                </mc:Choice>
                <mc:Fallback>
                  <p:oleObj name="Equation" r:id="rId25" imgW="7315200" imgH="10058400" progId="Equation.DSMT4">
                    <p:embed/>
                    <p:pic>
                      <p:nvPicPr>
                        <p:cNvPr id="0" name="图片 17420"/>
                        <p:cNvPicPr>
                          <a:picLocks noChangeAspect="1"/>
                        </p:cNvPicPr>
                        <p:nvPr/>
                      </p:nvPicPr>
                      <p:blipFill>
                        <a:blip r:embed="rId26"/>
                        <a:stretch>
                          <a:fillRect/>
                        </a:stretch>
                      </p:blipFill>
                      <p:spPr>
                        <a:xfrm>
                          <a:off x="6906508" y="4400179"/>
                          <a:ext cx="276225" cy="381000"/>
                        </a:xfrm>
                        <a:prstGeom prst="rect">
                          <a:avLst/>
                        </a:prstGeom>
                        <a:noFill/>
                        <a:ln w="9525">
                          <a:noFill/>
                        </a:ln>
                      </p:spPr>
                    </p:pic>
                  </p:oleObj>
                </mc:Fallback>
              </mc:AlternateContent>
            </a:graphicData>
          </a:graphic>
        </p:graphicFrame>
        <p:graphicFrame>
          <p:nvGraphicFramePr>
            <p:cNvPr id="19" name="对象 18"/>
            <p:cNvGraphicFramePr>
              <a:graphicFrameLocks noChangeAspect="1"/>
            </p:cNvGraphicFramePr>
            <p:nvPr/>
          </p:nvGraphicFramePr>
          <p:xfrm>
            <a:off x="7641733" y="4400179"/>
            <a:ext cx="1000125" cy="380999"/>
          </p:xfrm>
          <a:graphic>
            <a:graphicData uri="http://schemas.openxmlformats.org/presentationml/2006/ole">
              <mc:AlternateContent xmlns:mc="http://schemas.openxmlformats.org/markup-compatibility/2006">
                <mc:Choice xmlns:v="urn:schemas-microsoft-com:vml" Requires="v">
                  <p:oleObj spid="_x0000_s17422" name="Equation" r:id="rId27" imgW="26517600" imgH="10058400" progId="Equation.DSMT4">
                    <p:embed/>
                  </p:oleObj>
                </mc:Choice>
                <mc:Fallback>
                  <p:oleObj name="Equation" r:id="rId27" imgW="26517600" imgH="10058400" progId="Equation.DSMT4">
                    <p:embed/>
                    <p:pic>
                      <p:nvPicPr>
                        <p:cNvPr id="0" name="图片 17421"/>
                        <p:cNvPicPr>
                          <a:picLocks noChangeAspect="1"/>
                        </p:cNvPicPr>
                        <p:nvPr/>
                      </p:nvPicPr>
                      <p:blipFill>
                        <a:blip r:embed="rId28"/>
                        <a:stretch>
                          <a:fillRect/>
                        </a:stretch>
                      </p:blipFill>
                      <p:spPr>
                        <a:xfrm>
                          <a:off x="7641733" y="4400179"/>
                          <a:ext cx="1000125" cy="380999"/>
                        </a:xfrm>
                        <a:prstGeom prst="rect">
                          <a:avLst/>
                        </a:prstGeom>
                        <a:noFill/>
                        <a:ln w="9525">
                          <a:noFill/>
                        </a:ln>
                      </p:spPr>
                    </p:pic>
                  </p:oleObj>
                </mc:Fallback>
              </mc:AlternateContent>
            </a:graphicData>
          </a:graphic>
        </p:graphicFrame>
        <p:graphicFrame>
          <p:nvGraphicFramePr>
            <p:cNvPr id="20" name="对象 19"/>
            <p:cNvGraphicFramePr>
              <a:graphicFrameLocks noChangeAspect="1"/>
            </p:cNvGraphicFramePr>
            <p:nvPr/>
          </p:nvGraphicFramePr>
          <p:xfrm>
            <a:off x="9137315" y="4400179"/>
            <a:ext cx="238125" cy="381000"/>
          </p:xfrm>
          <a:graphic>
            <a:graphicData uri="http://schemas.openxmlformats.org/presentationml/2006/ole">
              <mc:AlternateContent xmlns:mc="http://schemas.openxmlformats.org/markup-compatibility/2006">
                <mc:Choice xmlns:v="urn:schemas-microsoft-com:vml" Requires="v">
                  <p:oleObj spid="_x0000_s17423" name="Equation" r:id="rId29" imgW="6400800" imgH="10058400" progId="Equation.DSMT4">
                    <p:embed/>
                  </p:oleObj>
                </mc:Choice>
                <mc:Fallback>
                  <p:oleObj name="Equation" r:id="rId29" imgW="6400800" imgH="10058400" progId="Equation.DSMT4">
                    <p:embed/>
                    <p:pic>
                      <p:nvPicPr>
                        <p:cNvPr id="0" name="图片 17422"/>
                        <p:cNvPicPr>
                          <a:picLocks noChangeAspect="1"/>
                        </p:cNvPicPr>
                        <p:nvPr/>
                      </p:nvPicPr>
                      <p:blipFill>
                        <a:blip r:embed="rId30"/>
                        <a:stretch>
                          <a:fillRect/>
                        </a:stretch>
                      </p:blipFill>
                      <p:spPr>
                        <a:xfrm>
                          <a:off x="9137315" y="4400179"/>
                          <a:ext cx="238125" cy="381000"/>
                        </a:xfrm>
                        <a:prstGeom prst="rect">
                          <a:avLst/>
                        </a:prstGeom>
                        <a:noFill/>
                        <a:ln w="9525">
                          <a:noFill/>
                        </a:ln>
                      </p:spPr>
                    </p:pic>
                  </p:oleObj>
                </mc:Fallback>
              </mc:AlternateContent>
            </a:graphicData>
          </a:graphic>
        </p:graphicFrame>
        <p:graphicFrame>
          <p:nvGraphicFramePr>
            <p:cNvPr id="21" name="对象 20"/>
            <p:cNvGraphicFramePr>
              <a:graphicFrameLocks noChangeAspect="1"/>
            </p:cNvGraphicFramePr>
            <p:nvPr/>
          </p:nvGraphicFramePr>
          <p:xfrm>
            <a:off x="5823000" y="4957099"/>
            <a:ext cx="285750" cy="380999"/>
          </p:xfrm>
          <a:graphic>
            <a:graphicData uri="http://schemas.openxmlformats.org/presentationml/2006/ole">
              <mc:AlternateContent xmlns:mc="http://schemas.openxmlformats.org/markup-compatibility/2006">
                <mc:Choice xmlns:v="urn:schemas-microsoft-com:vml" Requires="v">
                  <p:oleObj spid="_x0000_s17424" name="Equation" r:id="rId31" imgW="7620000" imgH="10058400" progId="Equation.DSMT4">
                    <p:embed/>
                  </p:oleObj>
                </mc:Choice>
                <mc:Fallback>
                  <p:oleObj name="Equation" r:id="rId31" imgW="7620000" imgH="10058400" progId="Equation.DSMT4">
                    <p:embed/>
                    <p:pic>
                      <p:nvPicPr>
                        <p:cNvPr id="0" name="图片 17423"/>
                        <p:cNvPicPr>
                          <a:picLocks noChangeAspect="1"/>
                        </p:cNvPicPr>
                        <p:nvPr/>
                      </p:nvPicPr>
                      <p:blipFill>
                        <a:blip r:embed="rId32"/>
                        <a:stretch>
                          <a:fillRect/>
                        </a:stretch>
                      </p:blipFill>
                      <p:spPr>
                        <a:xfrm>
                          <a:off x="5823000" y="4957099"/>
                          <a:ext cx="285750" cy="380999"/>
                        </a:xfrm>
                        <a:prstGeom prst="rect">
                          <a:avLst/>
                        </a:prstGeom>
                        <a:noFill/>
                        <a:ln w="9525">
                          <a:noFill/>
                        </a:ln>
                      </p:spPr>
                    </p:pic>
                  </p:oleObj>
                </mc:Fallback>
              </mc:AlternateContent>
            </a:graphicData>
          </a:graphic>
        </p:graphicFrame>
        <p:graphicFrame>
          <p:nvGraphicFramePr>
            <p:cNvPr id="22" name="对象 21"/>
            <p:cNvGraphicFramePr>
              <a:graphicFrameLocks noChangeAspect="1"/>
            </p:cNvGraphicFramePr>
            <p:nvPr/>
          </p:nvGraphicFramePr>
          <p:xfrm>
            <a:off x="8361166" y="4957099"/>
            <a:ext cx="295275" cy="381000"/>
          </p:xfrm>
          <a:graphic>
            <a:graphicData uri="http://schemas.openxmlformats.org/presentationml/2006/ole">
              <mc:AlternateContent xmlns:mc="http://schemas.openxmlformats.org/markup-compatibility/2006">
                <mc:Choice xmlns:v="urn:schemas-microsoft-com:vml" Requires="v">
                  <p:oleObj spid="_x0000_s17425" name="Equation" r:id="rId33" imgW="7924800" imgH="10058400" progId="Equation.DSMT4">
                    <p:embed/>
                  </p:oleObj>
                </mc:Choice>
                <mc:Fallback>
                  <p:oleObj name="Equation" r:id="rId33" imgW="7924800" imgH="10058400" progId="Equation.DSMT4">
                    <p:embed/>
                    <p:pic>
                      <p:nvPicPr>
                        <p:cNvPr id="0" name="图片 17424"/>
                        <p:cNvPicPr>
                          <a:picLocks noChangeAspect="1"/>
                        </p:cNvPicPr>
                        <p:nvPr/>
                      </p:nvPicPr>
                      <p:blipFill>
                        <a:blip r:embed="rId34"/>
                        <a:stretch>
                          <a:fillRect/>
                        </a:stretch>
                      </p:blipFill>
                      <p:spPr>
                        <a:xfrm>
                          <a:off x="8361166" y="4957099"/>
                          <a:ext cx="295275" cy="381000"/>
                        </a:xfrm>
                        <a:prstGeom prst="rect">
                          <a:avLst/>
                        </a:prstGeom>
                        <a:noFill/>
                        <a:ln w="9525">
                          <a:noFill/>
                        </a:ln>
                      </p:spPr>
                    </p:pic>
                  </p:oleObj>
                </mc:Fallback>
              </mc:AlternateContent>
            </a:graphicData>
          </a:graphic>
        </p:graphicFrame>
        <p:graphicFrame>
          <p:nvGraphicFramePr>
            <p:cNvPr id="23" name="对象 22"/>
            <p:cNvGraphicFramePr>
              <a:graphicFrameLocks noChangeAspect="1"/>
            </p:cNvGraphicFramePr>
            <p:nvPr/>
          </p:nvGraphicFramePr>
          <p:xfrm>
            <a:off x="468000" y="5501285"/>
            <a:ext cx="285750" cy="380999"/>
          </p:xfrm>
          <a:graphic>
            <a:graphicData uri="http://schemas.openxmlformats.org/presentationml/2006/ole">
              <mc:AlternateContent xmlns:mc="http://schemas.openxmlformats.org/markup-compatibility/2006">
                <mc:Choice xmlns:v="urn:schemas-microsoft-com:vml" Requires="v">
                  <p:oleObj spid="_x0000_s17426" name="Equation" r:id="rId35" imgW="7620000" imgH="10058400" progId="Equation.DSMT4">
                    <p:embed/>
                  </p:oleObj>
                </mc:Choice>
                <mc:Fallback>
                  <p:oleObj name="Equation" r:id="rId35" imgW="7620000" imgH="10058400" progId="Equation.DSMT4">
                    <p:embed/>
                    <p:pic>
                      <p:nvPicPr>
                        <p:cNvPr id="0" name="图片 17425"/>
                        <p:cNvPicPr>
                          <a:picLocks noChangeAspect="1"/>
                        </p:cNvPicPr>
                        <p:nvPr/>
                      </p:nvPicPr>
                      <p:blipFill>
                        <a:blip r:embed="rId36"/>
                        <a:stretch>
                          <a:fillRect/>
                        </a:stretch>
                      </p:blipFill>
                      <p:spPr>
                        <a:xfrm>
                          <a:off x="468000" y="5501285"/>
                          <a:ext cx="285750" cy="380999"/>
                        </a:xfrm>
                        <a:prstGeom prst="rect">
                          <a:avLst/>
                        </a:prstGeom>
                        <a:noFill/>
                        <a:ln w="9525">
                          <a:noFill/>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62062"/>
            <a:ext cx="11831400" cy="6240811"/>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rPr>
              <a:t>考点3　质量亏损及核能的计算</a:t>
            </a:r>
            <a:endParaRPr lang="zh-CN" altLang="en-US" sz="2500" b="1" dirty="0" smtClean="0">
              <a:solidFill>
                <a:srgbClr val="DE0000"/>
              </a:solidFill>
              <a:latin typeface="微软雅黑" panose="020B0503020204020204" pitchFamily="34" charset="-122"/>
              <a:ea typeface="微软雅黑" panose="020B0503020204020204" pitchFamily="34" charset="-122"/>
            </a:endParaRPr>
          </a:p>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1.对结合能与比结合能的理解</a:t>
            </a:r>
            <a:endParaRPr lang="zh-CN" altLang="en-US" sz="2800" b="1"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(1)对结合能的理解</a:t>
            </a:r>
            <a:endParaRPr lang="zh-CN" altLang="en-US" sz="280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结合能是针对由核子组成的原子核来说的,孤立核子如质子或中子无结合能。 </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质量数越大的原子核结合能越大。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(2)对比结合能的理解</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比结合能的大小能够反映原子核的稳定程度,比结合能越大,原子核就越难被拆分开,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表示该核就越稳定。</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核子数较小的轻核与核子数较大的重核,其比结合能都比较小,中等大小的核的比结</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合能较大,表示这些原子核较稳定。</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③</a:t>
            </a:r>
            <a:r>
              <a:rPr lang="zh-CN" altLang="en-US" sz="2410" kern="0" dirty="0" smtClean="0">
                <a:solidFill>
                  <a:srgbClr val="000000"/>
                </a:solidFill>
                <a:latin typeface="Times New Roman" panose="02020603050405020304" pitchFamily="65" charset="-122"/>
                <a:ea typeface="华文细黑" panose="02010600040101010101" pitchFamily="65" charset="-122"/>
              </a:rPr>
              <a:t>当比结合能较小的原子核变成比结合能较大的原子核时,就可释放核能</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92843"/>
            <a:ext cx="11831400" cy="566373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核能的计算</a:t>
            </a:r>
            <a:endParaRPr lang="zh-CN" altLang="en-US" sz="2800" b="1" dirty="0" smtClean="0"/>
          </a:p>
          <a:p>
            <a:pPr eaLnBrk="0" latinLnBrk="1" hangingPunct="0">
              <a:lnSpc>
                <a:spcPct val="150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对质能方程的理解</a:t>
            </a:r>
            <a:endParaRPr lang="zh-CN" altLang="en-US" sz="280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一定的能量和一定的质量相联系</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物体的总能量和它的质量成正比</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即</a:t>
            </a:r>
            <a:r>
              <a:rPr lang="en-US" altLang="zh-CN" sz="2410" i="1" kern="0" dirty="0" smtClean="0">
                <a:solidFill>
                  <a:srgbClr val="000000"/>
                </a:solidFill>
                <a:latin typeface="Times New Roman" panose="02020603050405020304" pitchFamily="65" charset="-122"/>
                <a:ea typeface="华文细黑" panose="02010600040101010101" pitchFamily="65" charset="-122"/>
              </a:rPr>
              <a:t>E</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en-US" altLang="zh-CN" sz="2410" i="1" kern="0" dirty="0" smtClean="0">
                <a:solidFill>
                  <a:srgbClr val="000000"/>
                </a:solidFill>
                <a:latin typeface="Times New Roman" panose="02020603050405020304" pitchFamily="65" charset="-122"/>
                <a:ea typeface="华文细黑" panose="02010600040101010101" pitchFamily="65" charset="-122"/>
              </a:rPr>
              <a:t>mc</a:t>
            </a:r>
            <a:r>
              <a:rPr lang="en-US" altLang="zh-CN"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核子在结合成原子核时出现质量亏损</a:t>
            </a:r>
            <a:r>
              <a:rPr lang="en-US" altLang="zh-CN" sz="2410" kern="0" dirty="0" err="1" smtClean="0">
                <a:solidFill>
                  <a:srgbClr val="000000"/>
                </a:solidFill>
                <a:latin typeface="Times New Roman" panose="02020603050405020304" pitchFamily="65" charset="-122"/>
                <a:ea typeface="华文细黑" panose="02010600040101010101" pitchFamily="65" charset="-122"/>
              </a:rPr>
              <a:t>Δ</a:t>
            </a:r>
            <a:r>
              <a:rPr lang="en-US" altLang="zh-CN" sz="2410" i="1" kern="0" dirty="0" err="1" smtClean="0">
                <a:solidFill>
                  <a:srgbClr val="000000"/>
                </a:solidFill>
                <a:latin typeface="Times New Roman" panose="02020603050405020304" pitchFamily="65" charset="-122"/>
                <a:ea typeface="华文细黑" panose="02010600040101010101" pitchFamily="65" charset="-122"/>
              </a:rPr>
              <a:t>m</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其能量也要相应减少</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释放的能量</a:t>
            </a:r>
            <a:r>
              <a:rPr lang="en-US" altLang="zh-CN" sz="2410" kern="0" dirty="0" smtClean="0">
                <a:solidFill>
                  <a:srgbClr val="000000"/>
                </a:solidFill>
                <a:latin typeface="Times New Roman" panose="02020603050405020304" pitchFamily="65" charset="-122"/>
                <a:ea typeface="华文细黑" panose="02010600040101010101" pitchFamily="65" charset="-122"/>
              </a:rPr>
              <a:t>Δ</a:t>
            </a:r>
            <a:r>
              <a:rPr lang="en-US" altLang="zh-CN" sz="2410" i="1" kern="0" dirty="0" smtClean="0">
                <a:solidFill>
                  <a:srgbClr val="000000"/>
                </a:solidFill>
                <a:latin typeface="Times New Roman" panose="02020603050405020304" pitchFamily="65" charset="-122"/>
                <a:ea typeface="华文细黑" panose="02010600040101010101" pitchFamily="65" charset="-122"/>
              </a:rPr>
              <a:t>E</a:t>
            </a:r>
            <a:r>
              <a:rPr lang="en-US" altLang="zh-CN" sz="2410" kern="0" dirty="0" smtClean="0">
                <a:solidFill>
                  <a:srgbClr val="000000"/>
                </a:solidFill>
                <a:latin typeface="Times New Roman" panose="02020603050405020304" pitchFamily="65" charset="-122"/>
                <a:ea typeface="华文细黑" panose="02010600040101010101" pitchFamily="65" charset="-122"/>
              </a:rPr>
              <a:t>=Δ</a:t>
            </a:r>
            <a:r>
              <a:rPr lang="en-US" altLang="zh-CN" sz="2410" i="1" kern="0" dirty="0" smtClean="0">
                <a:solidFill>
                  <a:srgbClr val="000000"/>
                </a:solidFill>
                <a:latin typeface="Times New Roman" panose="02020603050405020304" pitchFamily="65" charset="-122"/>
                <a:ea typeface="华文细黑" panose="02010600040101010101" pitchFamily="65" charset="-122"/>
              </a:rPr>
              <a:t>mc</a:t>
            </a:r>
            <a:r>
              <a:rPr lang="en-US" altLang="zh-CN"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a:ea typeface="华文细黑" panose="02010600040101010101" pitchFamily="65" charset="-122"/>
              </a:rPr>
              <a:t>③</a:t>
            </a:r>
            <a:r>
              <a:rPr lang="zh-CN" altLang="en-US" sz="2410" kern="0" dirty="0" smtClean="0">
                <a:solidFill>
                  <a:srgbClr val="000000"/>
                </a:solidFill>
                <a:latin typeface="Times New Roman" panose="02020603050405020304" pitchFamily="65" charset="-122"/>
                <a:ea typeface="华文细黑" panose="02010600040101010101" pitchFamily="65" charset="-122"/>
              </a:rPr>
              <a:t>原子核分解成核子时要吸收一定的能量</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相应的质量增加</a:t>
            </a:r>
            <a:r>
              <a:rPr lang="en-US" altLang="zh-CN" sz="2410" kern="0" dirty="0" err="1" smtClean="0">
                <a:solidFill>
                  <a:srgbClr val="000000"/>
                </a:solidFill>
                <a:latin typeface="Times New Roman" panose="02020603050405020304" pitchFamily="65" charset="-122"/>
                <a:ea typeface="华文细黑" panose="02010600040101010101" pitchFamily="65" charset="-122"/>
              </a:rPr>
              <a:t>Δ</a:t>
            </a:r>
            <a:r>
              <a:rPr lang="en-US" altLang="zh-CN" sz="2410" i="1" kern="0" dirty="0" err="1" smtClean="0">
                <a:solidFill>
                  <a:srgbClr val="000000"/>
                </a:solidFill>
                <a:latin typeface="Times New Roman" panose="02020603050405020304" pitchFamily="65" charset="-122"/>
                <a:ea typeface="华文细黑" panose="02010600040101010101" pitchFamily="65" charset="-122"/>
              </a:rPr>
              <a:t>m</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吸收的能量</a:t>
            </a:r>
            <a:r>
              <a:rPr lang="en-US" altLang="zh-CN" sz="2410" kern="0" dirty="0" smtClean="0">
                <a:solidFill>
                  <a:srgbClr val="000000"/>
                </a:solidFill>
                <a:latin typeface="Times New Roman" panose="02020603050405020304" pitchFamily="65" charset="-122"/>
                <a:ea typeface="华文细黑" panose="02010600040101010101" pitchFamily="65" charset="-122"/>
              </a:rPr>
              <a:t>Δ</a:t>
            </a:r>
            <a:r>
              <a:rPr lang="en-US" altLang="zh-CN" sz="2410" i="1" kern="0" dirty="0" smtClean="0">
                <a:solidFill>
                  <a:srgbClr val="000000"/>
                </a:solidFill>
                <a:latin typeface="Times New Roman" panose="02020603050405020304" pitchFamily="65" charset="-122"/>
                <a:ea typeface="华文细黑" panose="02010600040101010101" pitchFamily="65" charset="-122"/>
              </a:rPr>
              <a:t>E</a:t>
            </a:r>
            <a:r>
              <a:rPr lang="en-US" altLang="zh-CN" sz="2410" kern="0" dirty="0" smtClean="0">
                <a:solidFill>
                  <a:srgbClr val="000000"/>
                </a:solidFill>
                <a:latin typeface="Times New Roman" panose="02020603050405020304" pitchFamily="65" charset="-122"/>
                <a:ea typeface="华文细黑" panose="02010600040101010101" pitchFamily="65" charset="-122"/>
              </a:rPr>
              <a:t>=Δ</a:t>
            </a:r>
            <a:r>
              <a:rPr lang="en-US" altLang="zh-CN" sz="2410" i="1" kern="0" dirty="0" smtClean="0">
                <a:solidFill>
                  <a:srgbClr val="000000"/>
                </a:solidFill>
                <a:latin typeface="Times New Roman" panose="02020603050405020304" pitchFamily="65" charset="-122"/>
                <a:ea typeface="华文细黑" panose="02010600040101010101" pitchFamily="65" charset="-122"/>
              </a:rPr>
              <a:t>mc</a:t>
            </a:r>
            <a:r>
              <a:rPr lang="en-US" altLang="zh-CN"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eaLnBrk="0" latinLnBrk="1" hangingPunct="0">
              <a:lnSpc>
                <a:spcPct val="150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与核反应相关的能量计算方法</a:t>
            </a:r>
            <a:endParaRPr lang="zh-CN" altLang="en-US" sz="280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根据</a:t>
            </a:r>
            <a:r>
              <a:rPr lang="en-US" altLang="zh-CN" sz="2410" kern="0" dirty="0" smtClean="0">
                <a:solidFill>
                  <a:srgbClr val="000000"/>
                </a:solidFill>
                <a:latin typeface="Times New Roman" panose="02020603050405020304" pitchFamily="65" charset="-122"/>
                <a:ea typeface="华文细黑" panose="02010600040101010101" pitchFamily="65" charset="-122"/>
              </a:rPr>
              <a:t>Δ</a:t>
            </a:r>
            <a:r>
              <a:rPr lang="en-US" altLang="zh-CN" sz="2410" i="1" kern="0" dirty="0" smtClean="0">
                <a:solidFill>
                  <a:srgbClr val="000000"/>
                </a:solidFill>
                <a:latin typeface="Times New Roman" panose="02020603050405020304" pitchFamily="65" charset="-122"/>
                <a:ea typeface="华文细黑" panose="02010600040101010101" pitchFamily="65" charset="-122"/>
              </a:rPr>
              <a:t>E</a:t>
            </a:r>
            <a:r>
              <a:rPr lang="en-US" altLang="zh-CN" sz="2410" kern="0" dirty="0" smtClean="0">
                <a:solidFill>
                  <a:srgbClr val="000000"/>
                </a:solidFill>
                <a:latin typeface="Times New Roman" panose="02020603050405020304" pitchFamily="65" charset="-122"/>
                <a:ea typeface="华文细黑" panose="02010600040101010101" pitchFamily="65" charset="-122"/>
              </a:rPr>
              <a:t>=Δ</a:t>
            </a:r>
            <a:r>
              <a:rPr lang="en-US" altLang="zh-CN" sz="2410" i="1" kern="0" dirty="0" smtClean="0">
                <a:solidFill>
                  <a:srgbClr val="000000"/>
                </a:solidFill>
                <a:latin typeface="Times New Roman" panose="02020603050405020304" pitchFamily="65" charset="-122"/>
                <a:ea typeface="华文细黑" panose="02010600040101010101" pitchFamily="65" charset="-122"/>
              </a:rPr>
              <a:t>mc</a:t>
            </a:r>
            <a:r>
              <a:rPr lang="en-US" altLang="zh-CN"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计算。计算时</a:t>
            </a:r>
            <a:r>
              <a:rPr lang="en-US" altLang="zh-CN" sz="2410" kern="0" dirty="0" err="1" smtClean="0">
                <a:solidFill>
                  <a:srgbClr val="000000"/>
                </a:solidFill>
                <a:latin typeface="Times New Roman" panose="02020603050405020304" pitchFamily="65" charset="-122"/>
                <a:ea typeface="华文细黑" panose="02010600040101010101" pitchFamily="65" charset="-122"/>
              </a:rPr>
              <a:t>Δ</a:t>
            </a:r>
            <a:r>
              <a:rPr lang="en-US" altLang="zh-CN" sz="2410" i="1" kern="0" dirty="0" err="1"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的单位是“</a:t>
            </a:r>
            <a:r>
              <a:rPr lang="en-US" altLang="zh-CN" sz="2410" kern="0" dirty="0" err="1" smtClean="0">
                <a:solidFill>
                  <a:srgbClr val="000000"/>
                </a:solidFill>
                <a:latin typeface="Times New Roman" panose="02020603050405020304" pitchFamily="65" charset="-122"/>
                <a:ea typeface="华文细黑" panose="02010600040101010101" pitchFamily="65" charset="-122"/>
              </a:rPr>
              <a:t>kg”,</a:t>
            </a:r>
            <a:r>
              <a:rPr lang="en-US" altLang="zh-CN" sz="2410" i="1" kern="0" dirty="0" err="1"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的单位是“</a:t>
            </a:r>
            <a:r>
              <a:rPr lang="en-US" altLang="zh-CN" sz="2410" kern="0" dirty="0" smtClean="0">
                <a:solidFill>
                  <a:srgbClr val="000000"/>
                </a:solidFill>
                <a:latin typeface="Times New Roman" panose="02020603050405020304" pitchFamily="65" charset="-122"/>
                <a:ea typeface="华文细黑" panose="02010600040101010101" pitchFamily="65" charset="-122"/>
              </a:rPr>
              <a:t>m/</a:t>
            </a:r>
            <a:r>
              <a:rPr lang="en-US" altLang="zh-CN" sz="2410" kern="0" dirty="0" err="1" smtClean="0">
                <a:solidFill>
                  <a:srgbClr val="000000"/>
                </a:solidFill>
                <a:latin typeface="Times New Roman" panose="02020603050405020304" pitchFamily="65" charset="-122"/>
                <a:ea typeface="华文细黑" panose="02010600040101010101" pitchFamily="65" charset="-122"/>
              </a:rPr>
              <a:t>s”,Δ</a:t>
            </a:r>
            <a:r>
              <a:rPr lang="en-US" altLang="zh-CN" sz="2410" i="1" kern="0" dirty="0" err="1"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的单位</a:t>
            </a:r>
            <a:r>
              <a:rPr lang="zh-CN" altLang="en-US" sz="2410" kern="0" dirty="0" smtClean="0">
                <a:solidFill>
                  <a:srgbClr val="000000"/>
                </a:solidFill>
                <a:latin typeface="Times New Roman" panose="02020603050405020304" pitchFamily="65" charset="-122"/>
                <a:ea typeface="华文细黑" panose="02010600040101010101" pitchFamily="65" charset="-122"/>
              </a:rPr>
              <a:t>是“</a:t>
            </a:r>
            <a:r>
              <a:rPr lang="en-US" altLang="zh-CN" sz="2410" kern="0" dirty="0" smtClean="0">
                <a:solidFill>
                  <a:srgbClr val="000000"/>
                </a:solidFill>
                <a:latin typeface="Times New Roman" panose="02020603050405020304" pitchFamily="65" charset="-122"/>
                <a:ea typeface="华文细黑" panose="02010600040101010101" pitchFamily="65" charset="-122"/>
              </a:rPr>
              <a:t>J”</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根据</a:t>
            </a:r>
            <a:r>
              <a:rPr lang="en-US" altLang="zh-CN" sz="2410" kern="0" dirty="0" smtClean="0">
                <a:solidFill>
                  <a:srgbClr val="000000"/>
                </a:solidFill>
                <a:latin typeface="Times New Roman" panose="02020603050405020304" pitchFamily="65" charset="-122"/>
                <a:ea typeface="华文细黑" panose="02010600040101010101" pitchFamily="65" charset="-122"/>
              </a:rPr>
              <a:t>Δ</a:t>
            </a:r>
            <a:r>
              <a:rPr lang="en-US" altLang="zh-CN" sz="2410" i="1" kern="0" dirty="0" smtClean="0">
                <a:solidFill>
                  <a:srgbClr val="000000"/>
                </a:solidFill>
                <a:latin typeface="Times New Roman" panose="02020603050405020304" pitchFamily="65" charset="-122"/>
                <a:ea typeface="华文细黑" panose="02010600040101010101" pitchFamily="65" charset="-122"/>
              </a:rPr>
              <a:t>E</a:t>
            </a:r>
            <a:r>
              <a:rPr lang="en-US" altLang="zh-CN" sz="2410" kern="0" dirty="0" smtClean="0">
                <a:solidFill>
                  <a:srgbClr val="000000"/>
                </a:solidFill>
                <a:latin typeface="Times New Roman" panose="02020603050405020304" pitchFamily="65" charset="-122"/>
                <a:ea typeface="华文细黑" panose="02010600040101010101" pitchFamily="65" charset="-122"/>
              </a:rPr>
              <a:t>=Δ</a:t>
            </a:r>
            <a:r>
              <a:rPr lang="en-US" altLang="zh-CN" sz="2410" i="1" kern="0" dirty="0" smtClean="0">
                <a:solidFill>
                  <a:srgbClr val="000000"/>
                </a:solidFill>
                <a:latin typeface="Times New Roman" panose="02020603050405020304" pitchFamily="65" charset="-122"/>
                <a:ea typeface="华文细黑" panose="02010600040101010101" pitchFamily="65" charset="-122"/>
              </a:rPr>
              <a:t>m</a:t>
            </a:r>
            <a:r>
              <a:rPr lang="en-US" altLang="zh-CN" sz="2410" kern="0" dirty="0" smtClean="0">
                <a:solidFill>
                  <a:srgbClr val="000000"/>
                </a:solidFill>
                <a:latin typeface="Arial Narrow" panose="020B0606020202030204" pitchFamily="65" charset="-122"/>
                <a:ea typeface="Arial Unicode MS" pitchFamily="65" charset="-122"/>
              </a:rPr>
              <a:t>×</a:t>
            </a:r>
            <a:r>
              <a:rPr lang="en-US" altLang="zh-CN" sz="2410" kern="0" dirty="0" smtClean="0">
                <a:solidFill>
                  <a:srgbClr val="000000"/>
                </a:solidFill>
                <a:latin typeface="Times New Roman" panose="02020603050405020304" pitchFamily="65" charset="-122"/>
                <a:ea typeface="华文细黑" panose="02010600040101010101" pitchFamily="65" charset="-122"/>
              </a:rPr>
              <a:t>931.5 (</a:t>
            </a:r>
            <a:r>
              <a:rPr lang="en-US" altLang="zh-CN" sz="2410" kern="0" dirty="0" err="1" smtClean="0">
                <a:solidFill>
                  <a:srgbClr val="000000"/>
                </a:solidFill>
                <a:latin typeface="Times New Roman" panose="02020603050405020304" pitchFamily="65" charset="-122"/>
                <a:ea typeface="华文细黑" panose="02010600040101010101" pitchFamily="65" charset="-122"/>
              </a:rPr>
              <a:t>MeV</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计算。因</a:t>
            </a:r>
            <a:r>
              <a:rPr lang="en-US" altLang="zh-CN" sz="2410" kern="0" dirty="0" smtClean="0">
                <a:solidFill>
                  <a:srgbClr val="000000"/>
                </a:solidFill>
                <a:latin typeface="Times New Roman" panose="02020603050405020304" pitchFamily="65" charset="-122"/>
                <a:ea typeface="华文细黑" panose="02010600040101010101" pitchFamily="65" charset="-122"/>
              </a:rPr>
              <a:t>1 u</a:t>
            </a:r>
            <a:r>
              <a:rPr lang="zh-CN" altLang="en-US" sz="2410" kern="0" dirty="0" smtClean="0">
                <a:solidFill>
                  <a:srgbClr val="000000"/>
                </a:solidFill>
                <a:latin typeface="Times New Roman" panose="02020603050405020304" pitchFamily="65" charset="-122"/>
                <a:ea typeface="华文细黑" panose="02010600040101010101" pitchFamily="65" charset="-122"/>
              </a:rPr>
              <a:t>相当于</a:t>
            </a:r>
            <a:r>
              <a:rPr lang="en-US" altLang="zh-CN" sz="2410" kern="0" dirty="0" smtClean="0">
                <a:solidFill>
                  <a:srgbClr val="000000"/>
                </a:solidFill>
                <a:latin typeface="Times New Roman" panose="02020603050405020304" pitchFamily="65" charset="-122"/>
                <a:ea typeface="华文细黑" panose="02010600040101010101" pitchFamily="65" charset="-122"/>
              </a:rPr>
              <a:t>931.5 </a:t>
            </a:r>
            <a:r>
              <a:rPr lang="en-US" altLang="zh-CN" sz="2410" kern="0" dirty="0" err="1" smtClean="0">
                <a:solidFill>
                  <a:srgbClr val="000000"/>
                </a:solidFill>
                <a:latin typeface="Times New Roman" panose="02020603050405020304" pitchFamily="65" charset="-122"/>
                <a:ea typeface="华文细黑" panose="02010600040101010101" pitchFamily="65" charset="-122"/>
              </a:rPr>
              <a:t>MeV</a:t>
            </a:r>
            <a:r>
              <a:rPr lang="zh-CN" altLang="en-US" sz="2410" kern="0" dirty="0" smtClean="0">
                <a:solidFill>
                  <a:srgbClr val="000000"/>
                </a:solidFill>
                <a:latin typeface="Times New Roman" panose="02020603050405020304" pitchFamily="65" charset="-122"/>
                <a:ea typeface="华文细黑" panose="02010600040101010101" pitchFamily="65" charset="-122"/>
              </a:rPr>
              <a:t>的能量</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所以计算时</a:t>
            </a:r>
            <a:r>
              <a:rPr lang="en-US" altLang="zh-CN" sz="2410" kern="0" dirty="0" err="1" smtClean="0">
                <a:solidFill>
                  <a:srgbClr val="000000"/>
                </a:solidFill>
                <a:latin typeface="Times New Roman" panose="02020603050405020304" pitchFamily="65" charset="-122"/>
                <a:ea typeface="华文细黑" panose="02010600040101010101" pitchFamily="65" charset="-122"/>
              </a:rPr>
              <a:t>Δ</a:t>
            </a:r>
            <a:r>
              <a:rPr lang="en-US" altLang="zh-CN" sz="2410" i="1" kern="0" dirty="0" err="1"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的单</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位是“</a:t>
            </a:r>
            <a:r>
              <a:rPr lang="en-US" altLang="zh-CN" sz="2410" kern="0" dirty="0" err="1" smtClean="0">
                <a:solidFill>
                  <a:srgbClr val="000000"/>
                </a:solidFill>
                <a:latin typeface="Times New Roman" panose="02020603050405020304" pitchFamily="65" charset="-122"/>
                <a:ea typeface="华文细黑" panose="02010600040101010101" pitchFamily="65" charset="-122"/>
              </a:rPr>
              <a:t>u”,Δ</a:t>
            </a:r>
            <a:r>
              <a:rPr lang="en-US" altLang="zh-CN" sz="2410" i="1" kern="0" dirty="0" err="1"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的单位是“</a:t>
            </a:r>
            <a:r>
              <a:rPr lang="en-US" altLang="zh-CN" sz="2410" kern="0" dirty="0" err="1" smtClean="0">
                <a:solidFill>
                  <a:srgbClr val="000000"/>
                </a:solidFill>
                <a:latin typeface="Times New Roman" panose="02020603050405020304" pitchFamily="65" charset="-122"/>
                <a:ea typeface="华文细黑" panose="02010600040101010101" pitchFamily="65" charset="-122"/>
              </a:rPr>
              <a:t>MeV</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③</a:t>
            </a:r>
            <a:r>
              <a:rPr lang="zh-CN" altLang="en-US" sz="2410" kern="0" dirty="0" smtClean="0">
                <a:solidFill>
                  <a:srgbClr val="000000"/>
                </a:solidFill>
                <a:latin typeface="Times New Roman" panose="02020603050405020304" pitchFamily="65" charset="-122"/>
                <a:ea typeface="华文细黑" panose="02010600040101010101" pitchFamily="65" charset="-122"/>
              </a:rPr>
              <a:t>原子核的结合能=原子核的比结合能</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核子数。</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3944093"/>
          </a:xfrm>
          <a:prstGeom prst="rect">
            <a:avLst/>
          </a:prstGeom>
          <a:noFill/>
        </p:spPr>
        <p:txBody>
          <a:bodyPr wrap="square" lIns="0" tIns="0" rIns="0" bIns="0" rtlCol="0">
            <a:spAutoFit/>
          </a:bodyPr>
          <a:lstStyle/>
          <a:p>
            <a:pPr marL="0" indent="0" eaLnBrk="0" latinLnBrk="1" hangingPunct="0">
              <a:lnSpc>
                <a:spcPct val="150000"/>
              </a:lnSpc>
              <a:spcBef>
                <a:spcPts val="13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2)黑体辐射:黑体虽然不反射电磁波,却可以向外辐射电磁波,这样的辐射叫作</a:t>
            </a:r>
            <a:r>
              <a:rPr lang="zh-CN" altLang="en-US" sz="2410" kern="0" dirty="0" smtClean="0">
                <a:solidFill>
                  <a:srgbClr val="000000"/>
                </a:solidFill>
                <a:latin typeface="Times New Roman" panose="02020603050405020304" pitchFamily="65" charset="-122"/>
                <a:ea typeface="华文细黑" panose="02010600040101010101" pitchFamily="65" charset="-122"/>
              </a:rPr>
              <a:t>黑体辐射</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(3)黑体辐射的实验规律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对于一般材料的物体,辐射电磁波的情况除与温度有关外,还与材料的种类及表面状</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况有关。</a:t>
            </a:r>
            <a:endParaRPr lang="zh-CN" altLang="en-US" dirty="0"/>
          </a:p>
          <a:p>
            <a:pPr lvl="0" eaLnBrk="0" latinLnBrk="1" hangingPunct="0">
              <a:lnSpc>
                <a:spcPct val="150000"/>
              </a:lnSpc>
              <a:spcBef>
                <a:spcPts val="145"/>
              </a:spcBef>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黑体辐射电磁波的强度按波长的分布只与它的温度有关。随着温度的升高,一方面,</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各种波长的辐射强度都有增加;另一方面,辐射强度的极大值向波长较短的方向</a:t>
            </a:r>
            <a:r>
              <a:rPr lang="zh-CN" altLang="en-US" sz="2410" kern="0" dirty="0" smtClean="0">
                <a:solidFill>
                  <a:srgbClr val="000000"/>
                </a:solidFill>
                <a:latin typeface="Times New Roman" panose="02020603050405020304" pitchFamily="65" charset="-122"/>
                <a:ea typeface="华文细黑" panose="02010600040101010101" pitchFamily="65" charset="-122"/>
              </a:rPr>
              <a:t>移动</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4" name="图片 3" descr="textimage1.jpeg"/>
          <p:cNvPicPr>
            <a:picLocks noChangeAspect="1"/>
          </p:cNvPicPr>
          <p:nvPr/>
        </p:nvPicPr>
        <p:blipFill>
          <a:blip r:embed="rId1" cstate="print"/>
          <a:stretch>
            <a:fillRect/>
          </a:stretch>
        </p:blipFill>
        <p:spPr>
          <a:xfrm>
            <a:off x="4571926" y="3816274"/>
            <a:ext cx="1973383" cy="262538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80360"/>
            <a:ext cx="11831400" cy="1681166"/>
          </a:xfrm>
          <a:prstGeom prst="rect">
            <a:avLst/>
          </a:prstGeom>
          <a:noFill/>
        </p:spPr>
        <p:txBody>
          <a:bodyPr wrap="square" lIns="0" tIns="0" rIns="0" bIns="0" rtlCol="0">
            <a:spAutoFit/>
          </a:bodyPr>
          <a:lstStyle/>
          <a:p>
            <a:pPr marL="0" indent="0" eaLnBrk="0" latinLnBrk="1" hangingPunct="0">
              <a:lnSpc>
                <a:spcPct val="150000"/>
              </a:lnSpc>
              <a:spcBef>
                <a:spcPts val="303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b="1" kern="0" dirty="0" smtClean="0">
                <a:solidFill>
                  <a:srgbClr val="000000"/>
                </a:solidFill>
                <a:latin typeface="Times New Roman" panose="02020603050405020304" pitchFamily="65" charset="-122"/>
                <a:ea typeface="华文细黑" panose="02010600040101010101" pitchFamily="65" charset="-122"/>
              </a:rPr>
              <a:t>.能量子</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(1)定义:普朗克认为,组成黑体的振动着的带电微粒的能量</a:t>
            </a:r>
            <a:r>
              <a:rPr lang="zh-CN" altLang="en-US" sz="2410" u="sng" kern="0" dirty="0" smtClean="0">
                <a:solidFill>
                  <a:srgbClr val="000000"/>
                </a:solidFill>
                <a:latin typeface="Times New Roman" panose="02020603050405020304" pitchFamily="65" charset="-122"/>
                <a:ea typeface="华文细黑" panose="02010600040101010101" pitchFamily="65" charset="-122"/>
              </a:rPr>
              <a:t>只能是某一最小能量值</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ε</a:t>
            </a:r>
            <a:r>
              <a:rPr lang="zh-CN" altLang="en-US" sz="2410" u="sng" kern="0" dirty="0" smtClean="0">
                <a:solidFill>
                  <a:srgbClr val="000000"/>
                </a:solidFill>
                <a:latin typeface="Times New Roman" panose="02020603050405020304" pitchFamily="65" charset="-122"/>
                <a:ea typeface="华文细黑" panose="02010600040101010101" pitchFamily="65" charset="-122"/>
              </a:rPr>
              <a:t>的</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整数倍</a:t>
            </a:r>
            <a:r>
              <a:rPr lang="zh-CN" altLang="en-US" sz="2410" kern="0" dirty="0" smtClean="0">
                <a:solidFill>
                  <a:srgbClr val="000000"/>
                </a:solidFill>
                <a:latin typeface="Times New Roman" panose="02020603050405020304" pitchFamily="65" charset="-122"/>
                <a:ea typeface="华文细黑" panose="02010600040101010101" pitchFamily="65" charset="-122"/>
              </a:rPr>
              <a:t>,这个不可再分的最小能量值</a:t>
            </a:r>
            <a:r>
              <a:rPr lang="zh-CN" altLang="en-US" sz="2410" i="1" kern="0" dirty="0" smtClean="0">
                <a:solidFill>
                  <a:srgbClr val="000000"/>
                </a:solidFill>
                <a:latin typeface="Times New Roman" panose="02020603050405020304" pitchFamily="65" charset="-122"/>
                <a:ea typeface="华文细黑" panose="02010600040101010101" pitchFamily="65" charset="-122"/>
              </a:rPr>
              <a:t>ε</a:t>
            </a:r>
            <a:r>
              <a:rPr lang="zh-CN" altLang="en-US" sz="2410" kern="0" dirty="0" smtClean="0">
                <a:solidFill>
                  <a:srgbClr val="000000"/>
                </a:solidFill>
                <a:latin typeface="Times New Roman" panose="02020603050405020304" pitchFamily="65" charset="-122"/>
                <a:ea typeface="华文细黑" panose="02010600040101010101" pitchFamily="65" charset="-122"/>
              </a:rPr>
              <a:t>叫作能量子。</a:t>
            </a:r>
            <a:endParaRPr lang="zh-CN" altLang="en-US" dirty="0"/>
          </a:p>
        </p:txBody>
      </p:sp>
      <p:sp>
        <p:nvSpPr>
          <p:cNvPr id="4" name="TextBox 2"/>
          <p:cNvSpPr txBox="1"/>
          <p:nvPr/>
        </p:nvSpPr>
        <p:spPr>
          <a:xfrm>
            <a:off x="468000" y="1932770"/>
            <a:ext cx="11831400" cy="339612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(2)表达式:</a:t>
            </a:r>
            <a:r>
              <a:rPr lang="zh-CN" altLang="en-US" sz="2410" i="1" kern="0" dirty="0" smtClean="0">
                <a:solidFill>
                  <a:srgbClr val="000000"/>
                </a:solidFill>
                <a:latin typeface="Times New Roman" panose="02020603050405020304" pitchFamily="65" charset="-122"/>
                <a:ea typeface="华文细黑" panose="02010600040101010101" pitchFamily="65" charset="-122"/>
              </a:rPr>
              <a:t>ε</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hν</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ν</a:t>
            </a:r>
            <a:r>
              <a:rPr lang="zh-CN" altLang="en-US" sz="2410" kern="0" dirty="0" smtClean="0">
                <a:solidFill>
                  <a:srgbClr val="000000"/>
                </a:solidFill>
                <a:latin typeface="Times New Roman" panose="02020603050405020304" pitchFamily="65" charset="-122"/>
                <a:ea typeface="华文细黑" panose="02010600040101010101" pitchFamily="65" charset="-122"/>
              </a:rPr>
              <a:t>是带电微粒吸收或辐射电磁波的频率;</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h</a:t>
            </a:r>
            <a:r>
              <a:rPr lang="zh-CN" altLang="en-US" sz="2410" u="sng" kern="0" dirty="0" smtClean="0">
                <a:solidFill>
                  <a:srgbClr val="000000"/>
                </a:solidFill>
                <a:latin typeface="Times New Roman" panose="02020603050405020304" pitchFamily="65" charset="-122"/>
                <a:ea typeface="华文细黑" panose="02010600040101010101" pitchFamily="65" charset="-122"/>
              </a:rPr>
              <a:t>为普朗克常量,一般取</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h</a:t>
            </a:r>
            <a:r>
              <a:rPr lang="zh-CN" altLang="en-US" sz="2410" u="sng" kern="0" dirty="0" smtClean="0">
                <a:solidFill>
                  <a:srgbClr val="000000"/>
                </a:solidFill>
                <a:latin typeface="Times New Roman" panose="02020603050405020304" pitchFamily="65" charset="-122"/>
                <a:ea typeface="华文细黑" panose="02010600040101010101" pitchFamily="65" charset="-122"/>
              </a:rPr>
              <a:t>=6.63</a:t>
            </a:r>
            <a:br>
              <a:rPr dirty="0"/>
            </a:br>
            <a:r>
              <a:rPr lang="zh-CN" altLang="en-US" sz="2410" u="sng" kern="0" dirty="0" smtClean="0">
                <a:solidFill>
                  <a:srgbClr val="000000"/>
                </a:solidFill>
                <a:latin typeface="Arial Narrow" panose="020B0606020202030204" pitchFamily="65" charset="-122"/>
                <a:ea typeface="Arial Unicode MS"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10</a:t>
            </a:r>
            <a:r>
              <a:rPr lang="zh-CN" altLang="en-US" sz="1815" u="sng" kern="0" baseline="59000" dirty="0" smtClean="0">
                <a:solidFill>
                  <a:srgbClr val="000000"/>
                </a:solidFill>
                <a:latin typeface="Times New Roman" panose="02020603050405020304" pitchFamily="65" charset="-122"/>
                <a:ea typeface="华文细黑" panose="02010600040101010101" pitchFamily="65" charset="-122"/>
              </a:rPr>
              <a:t>-34</a:t>
            </a:r>
            <a:r>
              <a:rPr lang="zh-CN" altLang="en-US" sz="2410" u="sng" kern="0" dirty="0" smtClean="0">
                <a:solidFill>
                  <a:srgbClr val="000000"/>
                </a:solidFill>
                <a:latin typeface="Times New Roman" panose="02020603050405020304" pitchFamily="65" charset="-122"/>
                <a:ea typeface="华文细黑" panose="02010600040101010101" pitchFamily="65" charset="-122"/>
              </a:rPr>
              <a:t> J·s</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考点2　光电效应规律的理解及应用</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1.光电效应:</a:t>
            </a:r>
            <a:r>
              <a:rPr lang="zh-CN" altLang="en-US" sz="2410" kern="0" dirty="0" smtClean="0">
                <a:solidFill>
                  <a:srgbClr val="000000"/>
                </a:solidFill>
                <a:latin typeface="Times New Roman" panose="02020603050405020304" pitchFamily="65" charset="-122"/>
                <a:ea typeface="华文细黑" panose="02010600040101010101" pitchFamily="65" charset="-122"/>
              </a:rPr>
              <a:t>照射到金属表面的光,能使金属中的电子从表面逸出的现象。逸出的电子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叫作光电子。</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2.光电效应的实验规律</a:t>
            </a:r>
            <a:endParaRPr lang="zh-CN" altLang="en-US" b="1" dirty="0"/>
          </a:p>
        </p:txBody>
      </p:sp>
      <p:pic>
        <p:nvPicPr>
          <p:cNvPr id="5" name="图片 3" descr="textimage2.jpeg"/>
          <p:cNvPicPr>
            <a:picLocks noChangeAspect="1"/>
          </p:cNvPicPr>
          <p:nvPr/>
        </p:nvPicPr>
        <p:blipFill>
          <a:blip r:embed="rId1" cstate="print"/>
          <a:stretch>
            <a:fillRect/>
          </a:stretch>
        </p:blipFill>
        <p:spPr>
          <a:xfrm>
            <a:off x="5003974" y="4176765"/>
            <a:ext cx="2093991" cy="248386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39949"/>
            <a:ext cx="11831400" cy="1066189"/>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1)存在截止频率</a:t>
            </a:r>
            <a:r>
              <a:rPr lang="zh-CN" altLang="en-US" sz="2410" i="1" kern="0" dirty="0" smtClean="0">
                <a:solidFill>
                  <a:srgbClr val="000000"/>
                </a:solidFill>
                <a:latin typeface="Times New Roman" panose="02020603050405020304" pitchFamily="65" charset="-122"/>
                <a:ea typeface="华文细黑" panose="02010600040101010101" pitchFamily="65" charset="-122"/>
              </a:rPr>
              <a:t>ν</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(又称极限频率)</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当入射光的频率减小到某一数值</a:t>
            </a:r>
            <a:r>
              <a:rPr lang="zh-CN" altLang="en-US" sz="2410" i="1" kern="0" dirty="0" smtClean="0">
                <a:solidFill>
                  <a:srgbClr val="000000"/>
                </a:solidFill>
                <a:latin typeface="Times New Roman" panose="02020603050405020304" pitchFamily="65" charset="-122"/>
                <a:ea typeface="华文细黑" panose="02010600040101010101" pitchFamily="65" charset="-122"/>
              </a:rPr>
              <a:t>ν</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时,光电流消失。</a:t>
            </a:r>
            <a:r>
              <a:rPr lang="zh-CN" altLang="en-US" sz="2410" i="1" kern="0" dirty="0" smtClean="0">
                <a:solidFill>
                  <a:srgbClr val="000000"/>
                </a:solidFill>
                <a:latin typeface="Times New Roman" panose="02020603050405020304" pitchFamily="65" charset="-122"/>
                <a:ea typeface="华文细黑" panose="02010600040101010101" pitchFamily="65" charset="-122"/>
              </a:rPr>
              <a:t>ν</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称为截止频率或极限频率。</a:t>
            </a:r>
            <a:endParaRPr lang="zh-CN" altLang="en-US" dirty="0"/>
          </a:p>
        </p:txBody>
      </p:sp>
      <p:sp>
        <p:nvSpPr>
          <p:cNvPr id="4" name="TextBox 2"/>
          <p:cNvSpPr txBox="1"/>
          <p:nvPr/>
        </p:nvSpPr>
        <p:spPr>
          <a:xfrm>
            <a:off x="468000" y="1738692"/>
            <a:ext cx="11831400" cy="452585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点拨</a:t>
            </a:r>
            <a:r>
              <a:rPr lang="zh-CN" altLang="en-US" sz="2410" b="1" kern="0" dirty="0" smtClean="0">
                <a:solidFill>
                  <a:srgbClr val="DE0000"/>
                </a:solidFill>
                <a:ea typeface="微软雅黑" panose="020B0503020204020204" pitchFamily="34" charset="-122"/>
              </a:rPr>
              <a:t>提醒</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截止频率只和金属自身的性质有关。</a:t>
            </a:r>
            <a:endParaRPr lang="zh-CN" altLang="en-US" dirty="0">
              <a:latin typeface="楷体" panose="02010609060101010101" pitchFamily="49" charset="-122"/>
              <a:ea typeface="楷体" panose="02010609060101010101" pitchFamily="49"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(2)存在饱和电流</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光照条件不变的情况下,光电流随电压的增大而增大,但最终会趋于一个饱和值,此后即</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使电压再增大,电流也不会增大。</a:t>
            </a: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对一定频率的光,入射光越强,饱和电流越大</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(3)存在遏止电压</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U</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c</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U</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c</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是指使光电流减小到0的反向电压。</a:t>
            </a: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遏止电压的大小取决于入射光的频率</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(4)具有瞬时性</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当频率超过截止频率</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ν</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c</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时,无论入射光怎样微弱,照到金属时都会立即产生光电流。</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359758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3.爱因斯坦光电效应方程</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(1)表达式:</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hν</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(2)逸出功</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:电子从金属中逸出所需外界对它做功的最小值。</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hν</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3315" kern="0" spc="-106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(3)物理意义:金属表面的电子吸收一个光子获得的能量是</a:t>
            </a:r>
            <a:r>
              <a:rPr lang="zh-CN" altLang="en-US" sz="2410" i="1" kern="0" dirty="0" smtClean="0">
                <a:solidFill>
                  <a:srgbClr val="000000"/>
                </a:solidFill>
                <a:latin typeface="Times New Roman" panose="02020603050405020304" pitchFamily="65" charset="-122"/>
                <a:ea typeface="华文细黑" panose="02010600040101010101" pitchFamily="65" charset="-122"/>
              </a:rPr>
              <a:t>hν</a:t>
            </a:r>
            <a:r>
              <a:rPr lang="zh-CN" altLang="en-US" sz="2410" kern="0" dirty="0" smtClean="0">
                <a:solidFill>
                  <a:srgbClr val="000000"/>
                </a:solidFill>
                <a:latin typeface="Times New Roman" panose="02020603050405020304" pitchFamily="65" charset="-122"/>
                <a:ea typeface="华文细黑" panose="02010600040101010101" pitchFamily="65" charset="-122"/>
              </a:rPr>
              <a:t>,这些能量的一部分用来克</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服金属的逸出功</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,剩下的表现为逸出后电子的最大初动能</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4.光电效应的两种决定关系</a:t>
            </a:r>
            <a:endParaRPr lang="zh-CN" altLang="en-US" b="1" dirty="0"/>
          </a:p>
        </p:txBody>
      </p:sp>
      <p:graphicFrame>
        <p:nvGraphicFramePr>
          <p:cNvPr id="4" name="对象 3"/>
          <p:cNvGraphicFramePr>
            <a:graphicFrameLocks noChangeAspect="1"/>
          </p:cNvGraphicFramePr>
          <p:nvPr/>
        </p:nvGraphicFramePr>
        <p:xfrm>
          <a:off x="9772548" y="1610684"/>
          <a:ext cx="285750" cy="723900"/>
        </p:xfrm>
        <a:graphic>
          <a:graphicData uri="http://schemas.openxmlformats.org/presentationml/2006/ole">
            <mc:AlternateContent xmlns:mc="http://schemas.openxmlformats.org/markup-compatibility/2006">
              <mc:Choice xmlns:v="urn:schemas-microsoft-com:vml" Requires="v">
                <p:oleObj spid="_x0000_s1025" name="Equation" r:id="rId1" imgW="7620000" imgH="19202400" progId="Equation.DSMT4">
                  <p:embed/>
                </p:oleObj>
              </mc:Choice>
              <mc:Fallback>
                <p:oleObj name="Equation" r:id="rId1" imgW="7620000" imgH="19202400" progId="Equation.DSMT4">
                  <p:embed/>
                  <p:pic>
                    <p:nvPicPr>
                      <p:cNvPr id="0" name="图片 1024"/>
                      <p:cNvPicPr>
                        <a:picLocks noChangeAspect="1"/>
                      </p:cNvPicPr>
                      <p:nvPr/>
                    </p:nvPicPr>
                    <p:blipFill>
                      <a:blip r:embed="rId2"/>
                      <a:stretch>
                        <a:fillRect/>
                      </a:stretch>
                    </p:blipFill>
                    <p:spPr>
                      <a:xfrm>
                        <a:off x="9772548" y="1610684"/>
                        <a:ext cx="285750" cy="723900"/>
                      </a:xfrm>
                      <a:prstGeom prst="rect">
                        <a:avLst/>
                      </a:prstGeom>
                      <a:noFill/>
                      <a:ln w="9525">
                        <a:noFill/>
                      </a:ln>
                    </p:spPr>
                  </p:pic>
                </p:oleObj>
              </mc:Fallback>
            </mc:AlternateContent>
          </a:graphicData>
        </a:graphic>
      </p:graphicFrame>
      <p:pic>
        <p:nvPicPr>
          <p:cNvPr id="5" name="图片 3" descr="textimage3.jpeg"/>
          <p:cNvPicPr>
            <a:picLocks noChangeAspect="1"/>
          </p:cNvPicPr>
          <p:nvPr/>
        </p:nvPicPr>
        <p:blipFill>
          <a:blip r:embed="rId3" cstate="print"/>
          <a:stretch>
            <a:fillRect/>
          </a:stretch>
        </p:blipFill>
        <p:spPr>
          <a:xfrm>
            <a:off x="3635822" y="3960290"/>
            <a:ext cx="4742462" cy="233284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6207020"/>
          </a:xfrm>
          <a:prstGeom prst="rect">
            <a:avLst/>
          </a:prstGeom>
          <a:noFill/>
        </p:spPr>
        <p:txBody>
          <a:bodyPr wrap="square" lIns="0" tIns="0" rIns="0" bIns="0" rtlCol="0">
            <a:spAutoFit/>
          </a:bodyPr>
          <a:lstStyle/>
          <a:p>
            <a:pPr eaLnBrk="0" latinLnBrk="1" hangingPunct="0">
              <a:lnSpc>
                <a:spcPct val="150000"/>
              </a:lnSpc>
              <a:spcBef>
                <a:spcPts val="422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5.光电效应中应区分的几个概念</a:t>
            </a:r>
            <a:endParaRPr lang="zh-CN" altLang="en-US" sz="2800" b="1"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(1)光子与光电子</a:t>
            </a:r>
            <a:endParaRPr lang="zh-CN" altLang="en-US" sz="280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光本身是由一个个不可分割的能量子组成的,这些能量子被称为光子。光电子是金属</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表面</a:t>
            </a:r>
            <a:r>
              <a:rPr lang="zh-CN" altLang="en-US" sz="2410" kern="0" dirty="0" smtClean="0">
                <a:solidFill>
                  <a:srgbClr val="000000"/>
                </a:solidFill>
                <a:latin typeface="Times New Roman" panose="02020603050405020304" pitchFamily="65" charset="-122"/>
                <a:ea typeface="华文细黑" panose="02010600040101010101" pitchFamily="65" charset="-122"/>
              </a:rPr>
              <a:t>在受到光照射时吸收光子的能量从金属表面逸出的电子。</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(2)光电子的动能与光电子的最大初动能</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光照射到金属表面时,电子吸收光子的能量,可能向各个方向运动,除了脱离金属需要的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最小能量(逸出功)外,还要克服原子的其他束缚力做功,剩余的能量为光电子的动能;处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于金属表面的电子直接向外逸出时,具有最大初动能。</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(3)入射光强度与光子能量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入射光强度指单位时间内照射到金属表面单位面积上光子的总能量;光子能量即每个</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光子的能量,光子总能量等于光子能量与入射光子数的乘积</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2916374"/>
        </p:xfrm>
        <a:graphic>
          <a:graphicData uri="http://schemas.openxmlformats.org/drawingml/2006/table">
            <a:tbl>
              <a:tblPr/>
              <a:tblGrid>
                <a:gridCol w="5634000"/>
                <a:gridCol w="5634000"/>
              </a:tblGrid>
              <a:tr h="60919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图像类型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由图像得到的物理量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230718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最大初动能E</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2010" kern="0" dirty="0" smtClean="0">
                          <a:solidFill>
                            <a:srgbClr val="000000"/>
                          </a:solidFill>
                          <a:latin typeface="Times New Roman" panose="02020603050405020304" pitchFamily="65" charset="-122"/>
                          <a:ea typeface="华文细黑" panose="02010600040101010101" pitchFamily="65" charset="-122"/>
                        </a:rPr>
                        <a:t>与入射光频率ν的关系图像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5680" kern="0" spc="8268" dirty="0" smtClean="0">
                          <a:solidFill>
                            <a:srgbClr val="000000"/>
                          </a:solidFill>
                          <a:latin typeface="Times New Roman" panose="02020603050405020304" pitchFamily="65" charset="-122"/>
                          <a:ea typeface="华文细黑" panose="02010600040101010101" pitchFamily="65" charset="-122"/>
                        </a:rPr>
                        <a:t> </a:t>
                      </a:r>
                      <a:endParaRPr lang="zh-CN" altLang="en-US" sz="5680" kern="0" spc="8268"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(1)截止频率ν</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c</a:t>
                      </a:r>
                      <a:r>
                        <a:rPr lang="zh-CN" altLang="en-US" sz="2010" kern="0" dirty="0" smtClean="0">
                          <a:solidFill>
                            <a:srgbClr val="000000"/>
                          </a:solidFill>
                          <a:latin typeface="Times New Roman" panose="02020603050405020304" pitchFamily="65" charset="-122"/>
                          <a:ea typeface="华文细黑" panose="02010600040101010101" pitchFamily="65" charset="-122"/>
                        </a:rPr>
                        <a:t>:图线与ν轴交点的横坐标</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(2)逸出功:W</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=|-E|=E</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(3)普朗克常量:h=k(图线的斜率)</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4.jpeg"/>
          <p:cNvPicPr>
            <a:picLocks noChangeAspect="1"/>
          </p:cNvPicPr>
          <p:nvPr/>
        </p:nvPicPr>
        <p:blipFill>
          <a:blip r:embed="rId1" cstate="print"/>
          <a:stretch>
            <a:fillRect/>
          </a:stretch>
        </p:blipFill>
        <p:spPr>
          <a:xfrm>
            <a:off x="540000" y="2447024"/>
            <a:ext cx="1771650" cy="1657349"/>
          </a:xfrm>
          <a:prstGeom prst="rect">
            <a:avLst/>
          </a:prstGeom>
        </p:spPr>
      </p:pic>
      <p:sp>
        <p:nvSpPr>
          <p:cNvPr id="4" name="TextBox 2"/>
          <p:cNvSpPr txBox="1"/>
          <p:nvPr/>
        </p:nvSpPr>
        <p:spPr>
          <a:xfrm>
            <a:off x="468000" y="251917"/>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6</a:t>
            </a:r>
            <a:r>
              <a:rPr lang="zh-CN" altLang="en-US" sz="2410" b="1" kern="0" dirty="0" smtClean="0">
                <a:solidFill>
                  <a:srgbClr val="000000"/>
                </a:solidFill>
                <a:latin typeface="Times New Roman" panose="02020603050405020304" pitchFamily="65" charset="-122"/>
                <a:ea typeface="华文细黑" panose="02010600040101010101" pitchFamily="65" charset="-122"/>
              </a:rPr>
              <a:t>.光电效应的四种图像分析</a:t>
            </a:r>
            <a:endParaRPr lang="zh-CN" alt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F4927972-D8AD-4EF0-BDF1-063F279AEF2D}">
  <ds:schemaRefs/>
</ds:datastoreItem>
</file>

<file path=customXml/itemProps10.xml><?xml version="1.0" encoding="utf-8"?>
<ds:datastoreItem xmlns:ds="http://schemas.openxmlformats.org/officeDocument/2006/customXml" ds:itemID="{6432D548-F316-49E5-B707-14C9E4C2FAE2}">
  <ds:schemaRefs/>
</ds:datastoreItem>
</file>

<file path=customXml/itemProps11.xml><?xml version="1.0" encoding="utf-8"?>
<ds:datastoreItem xmlns:ds="http://schemas.openxmlformats.org/officeDocument/2006/customXml" ds:itemID="{F9C45D85-B531-442B-B95C-8DA782768B43}">
  <ds:schemaRefs/>
</ds:datastoreItem>
</file>

<file path=customXml/itemProps12.xml><?xml version="1.0" encoding="utf-8"?>
<ds:datastoreItem xmlns:ds="http://schemas.openxmlformats.org/officeDocument/2006/customXml" ds:itemID="{EAD0B430-0FBC-493E-A25E-193B844F2BF7}">
  <ds:schemaRefs/>
</ds:datastoreItem>
</file>

<file path=customXml/itemProps13.xml><?xml version="1.0" encoding="utf-8"?>
<ds:datastoreItem xmlns:ds="http://schemas.openxmlformats.org/officeDocument/2006/customXml" ds:itemID="{6C8CD42D-4069-4C4B-9C84-8FB9E1F8F06F}">
  <ds:schemaRefs/>
</ds:datastoreItem>
</file>

<file path=customXml/itemProps14.xml><?xml version="1.0" encoding="utf-8"?>
<ds:datastoreItem xmlns:ds="http://schemas.openxmlformats.org/officeDocument/2006/customXml" ds:itemID="{A5050D2F-253F-4249-8D77-B44AD41629A7}">
  <ds:schemaRefs/>
</ds:datastoreItem>
</file>

<file path=customXml/itemProps15.xml><?xml version="1.0" encoding="utf-8"?>
<ds:datastoreItem xmlns:ds="http://schemas.openxmlformats.org/officeDocument/2006/customXml" ds:itemID="{7FE666FB-2325-4A1E-BA62-0AA971F86DD8}">
  <ds:schemaRefs/>
</ds:datastoreItem>
</file>

<file path=customXml/itemProps16.xml><?xml version="1.0" encoding="utf-8"?>
<ds:datastoreItem xmlns:ds="http://schemas.openxmlformats.org/officeDocument/2006/customXml" ds:itemID="{B60936F0-9D75-4ABF-B640-F2E65887A9FF}">
  <ds:schemaRefs/>
</ds:datastoreItem>
</file>

<file path=customXml/itemProps17.xml><?xml version="1.0" encoding="utf-8"?>
<ds:datastoreItem xmlns:ds="http://schemas.openxmlformats.org/officeDocument/2006/customXml" ds:itemID="{555ED851-B9C2-4683-999D-2365F8D9E731}">
  <ds:schemaRefs/>
</ds:datastoreItem>
</file>

<file path=customXml/itemProps18.xml><?xml version="1.0" encoding="utf-8"?>
<ds:datastoreItem xmlns:ds="http://schemas.openxmlformats.org/officeDocument/2006/customXml" ds:itemID="{9A4C3F24-BCEE-47E5-885E-7171BB118674}">
  <ds:schemaRefs/>
</ds:datastoreItem>
</file>

<file path=customXml/itemProps19.xml><?xml version="1.0" encoding="utf-8"?>
<ds:datastoreItem xmlns:ds="http://schemas.openxmlformats.org/officeDocument/2006/customXml" ds:itemID="{967B285C-9CAE-4FAB-B5DB-2FBD14057764}">
  <ds:schemaRefs/>
</ds:datastoreItem>
</file>

<file path=customXml/itemProps2.xml><?xml version="1.0" encoding="utf-8"?>
<ds:datastoreItem xmlns:ds="http://schemas.openxmlformats.org/officeDocument/2006/customXml" ds:itemID="{C97090FF-40E8-4A28-AA65-2745A0536E2E}">
  <ds:schemaRefs/>
</ds:datastoreItem>
</file>

<file path=customXml/itemProps20.xml><?xml version="1.0" encoding="utf-8"?>
<ds:datastoreItem xmlns:ds="http://schemas.openxmlformats.org/officeDocument/2006/customXml" ds:itemID="{77CA45D6-2F8F-4EC1-9357-DFFFA289310E}">
  <ds:schemaRefs/>
</ds:datastoreItem>
</file>

<file path=customXml/itemProps21.xml><?xml version="1.0" encoding="utf-8"?>
<ds:datastoreItem xmlns:ds="http://schemas.openxmlformats.org/officeDocument/2006/customXml" ds:itemID="{DFF0EAD8-3E89-4B90-8603-921B8E07458E}">
  <ds:schemaRefs/>
</ds:datastoreItem>
</file>

<file path=customXml/itemProps22.xml><?xml version="1.0" encoding="utf-8"?>
<ds:datastoreItem xmlns:ds="http://schemas.openxmlformats.org/officeDocument/2006/customXml" ds:itemID="{62FAD18D-FCD5-4B35-9185-F07E745C0FF5}">
  <ds:schemaRefs/>
</ds:datastoreItem>
</file>

<file path=customXml/itemProps23.xml><?xml version="1.0" encoding="utf-8"?>
<ds:datastoreItem xmlns:ds="http://schemas.openxmlformats.org/officeDocument/2006/customXml" ds:itemID="{A9D66F07-9528-4386-A226-6CA128CB8753}">
  <ds:schemaRefs/>
</ds:datastoreItem>
</file>

<file path=customXml/itemProps24.xml><?xml version="1.0" encoding="utf-8"?>
<ds:datastoreItem xmlns:ds="http://schemas.openxmlformats.org/officeDocument/2006/customXml" ds:itemID="{1A07102B-C940-4FBC-8038-94C1530BC9F7}">
  <ds:schemaRefs/>
</ds:datastoreItem>
</file>

<file path=customXml/itemProps25.xml><?xml version="1.0" encoding="utf-8"?>
<ds:datastoreItem xmlns:ds="http://schemas.openxmlformats.org/officeDocument/2006/customXml" ds:itemID="{ECBF08DC-8BA2-4D8A-8562-ABC95D9B9B0C}">
  <ds:schemaRefs/>
</ds:datastoreItem>
</file>

<file path=customXml/itemProps26.xml><?xml version="1.0" encoding="utf-8"?>
<ds:datastoreItem xmlns:ds="http://schemas.openxmlformats.org/officeDocument/2006/customXml" ds:itemID="{D20ADA24-323E-4850-9545-37E4755508C0}">
  <ds:schemaRefs/>
</ds:datastoreItem>
</file>

<file path=customXml/itemProps27.xml><?xml version="1.0" encoding="utf-8"?>
<ds:datastoreItem xmlns:ds="http://schemas.openxmlformats.org/officeDocument/2006/customXml" ds:itemID="{3E135E1B-70C2-4B5F-86EF-E8436C1CE0DA}">
  <ds:schemaRefs/>
</ds:datastoreItem>
</file>

<file path=customXml/itemProps28.xml><?xml version="1.0" encoding="utf-8"?>
<ds:datastoreItem xmlns:ds="http://schemas.openxmlformats.org/officeDocument/2006/customXml" ds:itemID="{279FAF25-7ABF-48CD-8CCB-61BE8E99DA8C}">
  <ds:schemaRefs/>
</ds:datastoreItem>
</file>

<file path=customXml/itemProps29.xml><?xml version="1.0" encoding="utf-8"?>
<ds:datastoreItem xmlns:ds="http://schemas.openxmlformats.org/officeDocument/2006/customXml" ds:itemID="{B1BE9AA1-D60D-4094-9A16-0BB2A81248AB}">
  <ds:schemaRefs/>
</ds:datastoreItem>
</file>

<file path=customXml/itemProps3.xml><?xml version="1.0" encoding="utf-8"?>
<ds:datastoreItem xmlns:ds="http://schemas.openxmlformats.org/officeDocument/2006/customXml" ds:itemID="{231BBC12-9730-441B-B1AA-EB9CA1B3BB55}">
  <ds:schemaRefs/>
</ds:datastoreItem>
</file>

<file path=customXml/itemProps30.xml><?xml version="1.0" encoding="utf-8"?>
<ds:datastoreItem xmlns:ds="http://schemas.openxmlformats.org/officeDocument/2006/customXml" ds:itemID="{F553DAE2-81BA-4635-9E0D-9E7D571BCA0B}">
  <ds:schemaRefs/>
</ds:datastoreItem>
</file>

<file path=customXml/itemProps31.xml><?xml version="1.0" encoding="utf-8"?>
<ds:datastoreItem xmlns:ds="http://schemas.openxmlformats.org/officeDocument/2006/customXml" ds:itemID="{2DBD1762-07DB-4B4F-9BE8-2A2E6824307E}">
  <ds:schemaRefs/>
</ds:datastoreItem>
</file>

<file path=customXml/itemProps32.xml><?xml version="1.0" encoding="utf-8"?>
<ds:datastoreItem xmlns:ds="http://schemas.openxmlformats.org/officeDocument/2006/customXml" ds:itemID="{B808BCF4-647D-4C52-81CF-524545EB4FB8}">
  <ds:schemaRefs/>
</ds:datastoreItem>
</file>

<file path=customXml/itemProps33.xml><?xml version="1.0" encoding="utf-8"?>
<ds:datastoreItem xmlns:ds="http://schemas.openxmlformats.org/officeDocument/2006/customXml" ds:itemID="{8E668010-6E6E-4BB2-A6EF-45D772C1E69B}">
  <ds:schemaRefs/>
</ds:datastoreItem>
</file>

<file path=customXml/itemProps4.xml><?xml version="1.0" encoding="utf-8"?>
<ds:datastoreItem xmlns:ds="http://schemas.openxmlformats.org/officeDocument/2006/customXml" ds:itemID="{D2D1AC68-C6C1-4BA0-A8DD-3FF5963B19E8}">
  <ds:schemaRefs/>
</ds:datastoreItem>
</file>

<file path=customXml/itemProps5.xml><?xml version="1.0" encoding="utf-8"?>
<ds:datastoreItem xmlns:ds="http://schemas.openxmlformats.org/officeDocument/2006/customXml" ds:itemID="{A706A48F-26C0-48C4-B335-9D3C0C578925}">
  <ds:schemaRefs/>
</ds:datastoreItem>
</file>

<file path=customXml/itemProps6.xml><?xml version="1.0" encoding="utf-8"?>
<ds:datastoreItem xmlns:ds="http://schemas.openxmlformats.org/officeDocument/2006/customXml" ds:itemID="{8FACA7EB-B3B6-42CD-871A-E17FFACA0B9E}">
  <ds:schemaRefs/>
</ds:datastoreItem>
</file>

<file path=customXml/itemProps7.xml><?xml version="1.0" encoding="utf-8"?>
<ds:datastoreItem xmlns:ds="http://schemas.openxmlformats.org/officeDocument/2006/customXml" ds:itemID="{8BBA5A00-C62B-4468-855E-B2F924E57DB1}">
  <ds:schemaRefs/>
</ds:datastoreItem>
</file>

<file path=customXml/itemProps8.xml><?xml version="1.0" encoding="utf-8"?>
<ds:datastoreItem xmlns:ds="http://schemas.openxmlformats.org/officeDocument/2006/customXml" ds:itemID="{15308BF3-ECA6-4C77-B20B-8975B872B31C}">
  <ds:schemaRefs/>
</ds:datastoreItem>
</file>

<file path=customXml/itemProps9.xml><?xml version="1.0" encoding="utf-8"?>
<ds:datastoreItem xmlns:ds="http://schemas.openxmlformats.org/officeDocument/2006/customXml" ds:itemID="{8EB6522A-9902-439E-A842-D294D6792140}">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0</TotalTime>
  <Words>5977</Words>
  <Application>WPS 演示</Application>
  <PresentationFormat>自定义</PresentationFormat>
  <Paragraphs>417</Paragraphs>
  <Slides>36</Slides>
  <Notes>32</Notes>
  <HiddenSlides>0</HiddenSlides>
  <MMClips>0</MMClips>
  <ScaleCrop>false</ScaleCrop>
  <HeadingPairs>
    <vt:vector size="8" baseType="variant">
      <vt:variant>
        <vt:lpstr>已用的字体</vt:lpstr>
      </vt:variant>
      <vt:variant>
        <vt:i4>17</vt:i4>
      </vt:variant>
      <vt:variant>
        <vt:lpstr>主题</vt:lpstr>
      </vt:variant>
      <vt:variant>
        <vt:i4>3</vt:i4>
      </vt:variant>
      <vt:variant>
        <vt:lpstr>嵌入 OLE 服务器</vt:lpstr>
      </vt:variant>
      <vt:variant>
        <vt:i4>92</vt:i4>
      </vt:variant>
      <vt:variant>
        <vt:lpstr>幻灯片标题</vt:lpstr>
      </vt:variant>
      <vt:variant>
        <vt:i4>36</vt:i4>
      </vt:variant>
    </vt:vector>
  </HeadingPairs>
  <TitlesOfParts>
    <vt:vector size="148" baseType="lpstr">
      <vt:lpstr>Arial</vt:lpstr>
      <vt:lpstr>宋体</vt:lpstr>
      <vt:lpstr>Wingdings</vt:lpstr>
      <vt:lpstr>微软雅黑</vt:lpstr>
      <vt:lpstr>楷体</vt:lpstr>
      <vt:lpstr>Times New Roman</vt:lpstr>
      <vt:lpstr>华文细黑</vt:lpstr>
      <vt:lpstr>Times New Roman</vt:lpstr>
      <vt:lpstr>Arial Narrow</vt:lpstr>
      <vt:lpstr>Arial Unicode MS</vt:lpstr>
      <vt:lpstr>楷体_GB2312</vt:lpstr>
      <vt:lpstr>新宋体</vt:lpstr>
      <vt:lpstr>Times New Roman</vt:lpstr>
      <vt:lpstr>等线</vt:lpstr>
      <vt:lpstr>Arial Unicode MS</vt:lpstr>
      <vt:lpstr>Calibri</vt:lpstr>
      <vt:lpstr>黑体</vt:lpstr>
      <vt:lpstr>自定义设计方案</vt:lpstr>
      <vt:lpstr>返回目录</vt:lpstr>
      <vt:lpstr>2_Office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
  <cp:lastModifiedBy>唯一的尘埃 十三</cp:lastModifiedBy>
  <cp:revision>56</cp:revision>
  <dcterms:created xsi:type="dcterms:W3CDTF">2025-01-16T06:31:00Z</dcterms:created>
  <dcterms:modified xsi:type="dcterms:W3CDTF">2025-08-23T07:15:37Z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038A6F5D4E4546489F73166FA494A573_13</vt:lpwstr>
  </property>
  <property fmtid="{D5CDD505-2E9C-101B-9397-08002B2CF9AE}" pid="3" name="KSOProductBuildVer">
    <vt:lpwstr>2052-12.1.0.22529</vt:lpwstr>
  </property>
</Properties>
</file>